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9" r:id="rId2"/>
    <p:sldMasterId id="2147483747" r:id="rId3"/>
    <p:sldMasterId id="2147483760" r:id="rId4"/>
  </p:sldMasterIdLst>
  <p:handoutMasterIdLst>
    <p:handoutMasterId r:id="rId16"/>
  </p:handoutMasterIdLst>
  <p:sldIdLst>
    <p:sldId id="276" r:id="rId5"/>
    <p:sldId id="270" r:id="rId6"/>
    <p:sldId id="268" r:id="rId7"/>
    <p:sldId id="256" r:id="rId8"/>
    <p:sldId id="274" r:id="rId9"/>
    <p:sldId id="273" r:id="rId10"/>
    <p:sldId id="257" r:id="rId11"/>
    <p:sldId id="258" r:id="rId12"/>
    <p:sldId id="259" r:id="rId13"/>
    <p:sldId id="271" r:id="rId14"/>
    <p:sldId id="272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0" autoAdjust="0"/>
    <p:restoredTop sz="94660"/>
  </p:normalViewPr>
  <p:slideViewPr>
    <p:cSldViewPr>
      <p:cViewPr varScale="1">
        <p:scale>
          <a:sx n="71" d="100"/>
          <a:sy n="71" d="100"/>
        </p:scale>
        <p:origin x="-86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1928-C300-46CF-8F97-DB188DA3134B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E8A02-4A9F-424C-9BCD-B693C0354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F2628-D59F-42D9-AF4B-1DA69D1021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1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0E826-596E-4A33-8D3A-FC5FDFD660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27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A9401-663F-489E-B968-DEB359ED0F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33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1DA6F-3646-4FB9-81E7-4E5D1A3277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2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FDD9-1CE8-49E0-8ADA-765E747549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3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A50D9-2B8D-40D9-AAD7-14771CAA47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10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1B452-17EA-4DE6-B13A-75E71E8CC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53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F0EDB-0E21-4C5C-910E-FC342B0BE2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85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21F11-0CCD-4F22-95C5-5727067D2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5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57D4-7A79-4E61-A288-6C008F44E5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09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8F26-DAFE-48BA-8D93-035465D453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1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03A6F4-72C0-4728-A408-802D489B9C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900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1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3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2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6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7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19BBDA-8298-49A5-9DDA-707D62319ED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9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1/21/2013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1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3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2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6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7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FFFFFF"/>
                </a:solidFill>
              </a:rPr>
              <a:t>iRespond Question Master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1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898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Warm </a:t>
            </a:r>
            <a:r>
              <a:rPr lang="en-US" sz="6000" b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UP-1/22/13</a:t>
            </a:r>
            <a:endParaRPr lang="en-US" sz="6000" b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305800" cy="5486400"/>
          </a:xfrm>
        </p:spPr>
        <p:txBody>
          <a:bodyPr>
            <a:normAutofit/>
          </a:bodyPr>
          <a:lstStyle/>
          <a:p>
            <a:pPr marL="5715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The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sum of 3 consecutive odd integers is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141.  Find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the 3 numbers.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Century Gothic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Century Gothic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The width of a rectangle is 8 inches more than  the length. The perimeter is 64. Find the length and width of the rectangle.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Century Gothic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800" dirty="0">
              <a:solidFill>
                <a:schemeClr val="bg2">
                  <a:lumMod val="10000"/>
                </a:schemeClr>
              </a:solidFill>
              <a:latin typeface="Century Gothic" pitchFamily="34" charset="0"/>
            </a:endParaRPr>
          </a:p>
          <a:p>
            <a:pPr marL="5715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Twice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a number added to seven is greater than fifteen. Find the smallest number that satisfies this inequality.</a:t>
            </a:r>
          </a:p>
          <a:p>
            <a:pPr marL="571500" indent="-457200">
              <a:buFont typeface="+mj-lt"/>
              <a:buAutoNum type="arabicPeriod"/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0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2286000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45, 47, 49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4306669"/>
            <a:ext cx="6231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Length = 12 and width = 20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69229" y="6019800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 &gt; 4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676166"/>
              </p:ext>
            </p:extLst>
          </p:nvPr>
        </p:nvGraphicFramePr>
        <p:xfrm>
          <a:off x="698500" y="609601"/>
          <a:ext cx="2349500" cy="114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Equation" r:id="rId3" imgW="1002960" imgH="482400" progId="Equation.DSMT4">
                  <p:embed/>
                </p:oleObj>
              </mc:Choice>
              <mc:Fallback>
                <p:oleObj name="Equation" r:id="rId3" imgW="100296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609601"/>
                        <a:ext cx="2349500" cy="1142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738452"/>
              </p:ext>
            </p:extLst>
          </p:nvPr>
        </p:nvGraphicFramePr>
        <p:xfrm>
          <a:off x="5857875" y="762000"/>
          <a:ext cx="20478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" name="Equation" r:id="rId5" imgW="1041120" imgH="482400" progId="Equation.DSMT4">
                  <p:embed/>
                </p:oleObj>
              </mc:Choice>
              <mc:Fallback>
                <p:oleObj name="Equation" r:id="rId5" imgW="1041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762000"/>
                        <a:ext cx="2047875" cy="955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7800" y="4724400"/>
            <a:ext cx="1763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 = 1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4741643"/>
            <a:ext cx="2470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 = 2/5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 smtClean="0"/>
              <a:t>Homework</a:t>
            </a:r>
            <a:endParaRPr lang="en-US" sz="6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667000"/>
            <a:ext cx="7620000" cy="3733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000" b="1" dirty="0"/>
              <a:t>Practice Worksheet</a:t>
            </a:r>
          </a:p>
          <a:p>
            <a:pPr marL="114300" indent="0" algn="ctr">
              <a:buNone/>
            </a:pPr>
            <a:endParaRPr lang="en-US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796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254124"/>
              </p:ext>
            </p:extLst>
          </p:nvPr>
        </p:nvGraphicFramePr>
        <p:xfrm>
          <a:off x="304800" y="1194879"/>
          <a:ext cx="3163836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3" name="Equation" r:id="rId3" imgW="736560" imgH="228600" progId="Equation.DSMT4">
                  <p:embed/>
                </p:oleObj>
              </mc:Choice>
              <mc:Fallback>
                <p:oleObj name="Equation" r:id="rId3" imgW="73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194879"/>
                        <a:ext cx="3163836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526666"/>
              </p:ext>
            </p:extLst>
          </p:nvPr>
        </p:nvGraphicFramePr>
        <p:xfrm>
          <a:off x="304800" y="2438400"/>
          <a:ext cx="2771231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4" name="Equation" r:id="rId5" imgW="723600" imgH="507960" progId="Equation.DSMT4">
                  <p:embed/>
                </p:oleObj>
              </mc:Choice>
              <mc:Fallback>
                <p:oleObj name="Equation" r:id="rId5" imgW="723600" imgH="507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2771231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393616"/>
              </p:ext>
            </p:extLst>
          </p:nvPr>
        </p:nvGraphicFramePr>
        <p:xfrm>
          <a:off x="304800" y="4648200"/>
          <a:ext cx="2868386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5" name="Equation" r:id="rId7" imgW="749160" imgH="507960" progId="Equation.DSMT4">
                  <p:embed/>
                </p:oleObj>
              </mc:Choice>
              <mc:Fallback>
                <p:oleObj name="Equation" r:id="rId7" imgW="749160" imgH="507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48200"/>
                        <a:ext cx="2868386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algn="ctr"/>
            <a:r>
              <a:rPr lang="en-US" sz="3600" b="1" dirty="0" smtClean="0"/>
              <a:t>More Warm Up (exponent rules)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804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</a:rPr>
              <a:t>CCGPS Coordinate Algebra</a:t>
            </a:r>
            <a:br>
              <a:rPr lang="en-US" sz="4000" dirty="0" smtClean="0">
                <a:solidFill>
                  <a:srgbClr val="FFFFCC"/>
                </a:solidFill>
              </a:rPr>
            </a:br>
            <a:r>
              <a:rPr lang="en-US" sz="4000" dirty="0" smtClean="0">
                <a:solidFill>
                  <a:srgbClr val="FFFFCC"/>
                </a:solidFill>
              </a:rPr>
              <a:t>Day </a:t>
            </a:r>
            <a:r>
              <a:rPr lang="en-US" sz="4000" dirty="0" smtClean="0">
                <a:solidFill>
                  <a:srgbClr val="FFFFCC"/>
                </a:solidFill>
              </a:rPr>
              <a:t>10 </a:t>
            </a:r>
            <a:r>
              <a:rPr lang="en-US" sz="4000" dirty="0" smtClean="0">
                <a:solidFill>
                  <a:srgbClr val="FFFFCC"/>
                </a:solidFill>
              </a:rPr>
              <a:t>(</a:t>
            </a:r>
            <a:r>
              <a:rPr lang="en-US" sz="4000" dirty="0" smtClean="0">
                <a:solidFill>
                  <a:srgbClr val="FFFFCC"/>
                </a:solidFill>
              </a:rPr>
              <a:t>1-22-13</a:t>
            </a:r>
            <a:r>
              <a:rPr lang="en-US" sz="4000" dirty="0" smtClean="0">
                <a:solidFill>
                  <a:srgbClr val="FFFFCC"/>
                </a:solidFill>
              </a:rPr>
              <a:t>)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04800" y="1593850"/>
            <a:ext cx="85344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UNIT QUESTION: Why is it important to understand the relationship between quantities?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CC"/>
                </a:solidFill>
              </a:rPr>
              <a:t>Standard: </a:t>
            </a:r>
            <a:r>
              <a:rPr lang="en-US" u="sng" dirty="0" smtClean="0">
                <a:solidFill>
                  <a:srgbClr val="FFFFCC"/>
                </a:solidFill>
              </a:rPr>
              <a:t>MCC9-12.N.Q.1-3, MCC9-12.A.SSE.1, MCC9-12.A.CED.1-4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u="sng" dirty="0" smtClean="0">
              <a:solidFill>
                <a:srgbClr val="FFFFCC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Today’s Question: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How do I solve an exponential equation algebraically?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CC"/>
                </a:solidFill>
              </a:rPr>
              <a:t>Standard: </a:t>
            </a:r>
            <a:r>
              <a:rPr lang="en-US" u="sng" dirty="0" smtClean="0">
                <a:solidFill>
                  <a:srgbClr val="FFFFCC"/>
                </a:solidFill>
              </a:rPr>
              <a:t>MCC9-12.A.CED.1</a:t>
            </a:r>
            <a:endParaRPr lang="en-US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001000" cy="427037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Graphing Exponential Equations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001000" cy="427037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Solving Exponential Equations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0658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7924800" cy="11430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Solving Exponential </a:t>
            </a:r>
            <a:r>
              <a:rPr lang="en-US" sz="4400" b="1" dirty="0" smtClean="0">
                <a:solidFill>
                  <a:srgbClr val="00B050"/>
                </a:solidFill>
              </a:rPr>
              <a:t>Equations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/>
              <a:t>Step </a:t>
            </a:r>
            <a:r>
              <a:rPr lang="en-US" sz="3600" b="1" dirty="0"/>
              <a:t>1 –</a:t>
            </a:r>
            <a:r>
              <a:rPr lang="en-US" sz="3600" dirty="0"/>
              <a:t> Isolate the base. </a:t>
            </a:r>
          </a:p>
          <a:p>
            <a:pPr marL="114300" indent="0">
              <a:buNone/>
            </a:pPr>
            <a:r>
              <a:rPr lang="en-US" sz="3600" b="1" dirty="0"/>
              <a:t>Step 2 –</a:t>
            </a:r>
            <a:r>
              <a:rPr lang="en-US" sz="3600" dirty="0"/>
              <a:t> Write both sides of the equation as exponential expressions with like bases. </a:t>
            </a:r>
          </a:p>
          <a:p>
            <a:pPr marL="114300" indent="0">
              <a:buNone/>
            </a:pPr>
            <a:r>
              <a:rPr lang="en-US" sz="3600" b="1" dirty="0"/>
              <a:t>Step 3 –</a:t>
            </a:r>
            <a:r>
              <a:rPr lang="en-US" sz="3600" dirty="0"/>
              <a:t> Set the exponents equal to each other. </a:t>
            </a:r>
          </a:p>
          <a:p>
            <a:pPr marL="114300" indent="0">
              <a:buNone/>
            </a:pPr>
            <a:r>
              <a:rPr lang="en-US" sz="3600" b="1" dirty="0"/>
              <a:t>Step 4 –</a:t>
            </a:r>
            <a:r>
              <a:rPr lang="en-US" sz="3600" dirty="0"/>
              <a:t> Solve for the unknown. </a:t>
            </a:r>
          </a:p>
        </p:txBody>
      </p:sp>
    </p:spTree>
    <p:extLst>
      <p:ext uri="{BB962C8B-B14F-4D97-AF65-F5344CB8AC3E}">
        <p14:creationId xmlns:p14="http://schemas.microsoft.com/office/powerpoint/2010/main" val="20473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25361"/>
              </p:ext>
            </p:extLst>
          </p:nvPr>
        </p:nvGraphicFramePr>
        <p:xfrm>
          <a:off x="796925" y="719138"/>
          <a:ext cx="30337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927000" imgH="228600" progId="Equation.DSMT4">
                  <p:embed/>
                </p:oleObj>
              </mc:Choice>
              <mc:Fallback>
                <p:oleObj name="Equation" r:id="rId3" imgW="92700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719138"/>
                        <a:ext cx="3033713" cy="77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870362"/>
              </p:ext>
            </p:extLst>
          </p:nvPr>
        </p:nvGraphicFramePr>
        <p:xfrm>
          <a:off x="5105400" y="762000"/>
          <a:ext cx="30765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5" imgW="965160" imgH="228600" progId="Equation.DSMT4">
                  <p:embed/>
                </p:oleObj>
              </mc:Choice>
              <mc:Fallback>
                <p:oleObj name="Equation" r:id="rId5" imgW="96516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762000"/>
                        <a:ext cx="3076575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4724400"/>
            <a:ext cx="1763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 = 8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4741643"/>
            <a:ext cx="1763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 &gt; 4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363689"/>
              </p:ext>
            </p:extLst>
          </p:nvPr>
        </p:nvGraphicFramePr>
        <p:xfrm>
          <a:off x="822325" y="762000"/>
          <a:ext cx="315030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0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762000"/>
                        <a:ext cx="3150306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546640"/>
              </p:ext>
            </p:extLst>
          </p:nvPr>
        </p:nvGraphicFramePr>
        <p:xfrm>
          <a:off x="5257800" y="825500"/>
          <a:ext cx="288775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1" name="Equation" r:id="rId5" imgW="965160" imgH="228600" progId="Equation.DSMT4">
                  <p:embed/>
                </p:oleObj>
              </mc:Choice>
              <mc:Fallback>
                <p:oleObj name="Equation" r:id="rId5" imgW="96516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25500"/>
                        <a:ext cx="2887753" cy="69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4724400"/>
            <a:ext cx="2151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 = 10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4741643"/>
            <a:ext cx="1763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 = 2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425983"/>
              </p:ext>
            </p:extLst>
          </p:nvPr>
        </p:nvGraphicFramePr>
        <p:xfrm>
          <a:off x="838200" y="754500"/>
          <a:ext cx="2667000" cy="76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Equation" r:id="rId3" imgW="787320" imgH="228600" progId="Equation.DSMT4">
                  <p:embed/>
                </p:oleObj>
              </mc:Choice>
              <mc:Fallback>
                <p:oleObj name="Equation" r:id="rId3" imgW="78732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54500"/>
                        <a:ext cx="2667000" cy="769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542529"/>
              </p:ext>
            </p:extLst>
          </p:nvPr>
        </p:nvGraphicFramePr>
        <p:xfrm>
          <a:off x="4953000" y="838200"/>
          <a:ext cx="309402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7" name="Equation" r:id="rId5" imgW="952200" imgH="228600" progId="Equation.DSMT4">
                  <p:embed/>
                </p:oleObj>
              </mc:Choice>
              <mc:Fallback>
                <p:oleObj name="Equation" r:id="rId5" imgW="95220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838200"/>
                        <a:ext cx="3094022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4724400"/>
            <a:ext cx="2470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 = 1/5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4741643"/>
            <a:ext cx="2247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x = - 6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tructure.p3d 2"/>
  <p:tag name="POWER3D OPTIONS" val="Medium "/>
  <p:tag name="POWER3D SOUND" val="Structur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RespondQuestionMast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1935</TotalTime>
  <Words>205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iRespondGraphMaster</vt:lpstr>
      <vt:lpstr>2_Default Design</vt:lpstr>
      <vt:lpstr>Adjacency</vt:lpstr>
      <vt:lpstr>iRespondQuestionMaster</vt:lpstr>
      <vt:lpstr>Equation</vt:lpstr>
      <vt:lpstr>  Warm UP-1/22/13</vt:lpstr>
      <vt:lpstr>More Warm Up (exponent rules)</vt:lpstr>
      <vt:lpstr>CCGPS Coordinate Algebra Day 10 (1-22-13)</vt:lpstr>
      <vt:lpstr>Graphing Exponential Equations</vt:lpstr>
      <vt:lpstr>Solving Exponential Equations</vt:lpstr>
      <vt:lpstr>Solving Exponential Equations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Exponential Equations</dc:title>
  <dc:creator>Emily Freeman</dc:creator>
  <cp:lastModifiedBy>Clark</cp:lastModifiedBy>
  <cp:revision>26</cp:revision>
  <cp:lastPrinted>2013-01-16T17:06:28Z</cp:lastPrinted>
  <dcterms:created xsi:type="dcterms:W3CDTF">2011-03-14T20:41:31Z</dcterms:created>
  <dcterms:modified xsi:type="dcterms:W3CDTF">2013-01-22T10:57:57Z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