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1" r:id="rId4"/>
  </p:sldMasterIdLst>
  <p:handoutMasterIdLst>
    <p:handoutMasterId r:id="rId30"/>
  </p:handoutMasterIdLst>
  <p:sldIdLst>
    <p:sldId id="302" r:id="rId5"/>
    <p:sldId id="303" r:id="rId6"/>
    <p:sldId id="263" r:id="rId7"/>
    <p:sldId id="283" r:id="rId8"/>
    <p:sldId id="256" r:id="rId9"/>
    <p:sldId id="257" r:id="rId10"/>
    <p:sldId id="260" r:id="rId11"/>
    <p:sldId id="264" r:id="rId12"/>
    <p:sldId id="261" r:id="rId13"/>
    <p:sldId id="282" r:id="rId14"/>
    <p:sldId id="284" r:id="rId15"/>
    <p:sldId id="301" r:id="rId16"/>
    <p:sldId id="288" r:id="rId17"/>
    <p:sldId id="289" r:id="rId18"/>
    <p:sldId id="300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8" r:id="rId27"/>
    <p:sldId id="299" r:id="rId28"/>
    <p:sldId id="265" r:id="rId2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05" autoAdjust="0"/>
  </p:normalViewPr>
  <p:slideViewPr>
    <p:cSldViewPr>
      <p:cViewPr>
        <p:scale>
          <a:sx n="60" d="100"/>
          <a:sy n="60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9FAE-2F0E-4C1B-8639-5FB58ED92938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1FC24-CACB-4672-AD77-811675603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D400DE-39C9-4F1F-8289-DEFB2BF6E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48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B8DBFA8-E144-4E4C-BA6D-97B68B6D4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34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3CFCFDA-A405-47F3-A5CF-01F5B536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3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A95A8D-E46B-4260-9D56-56DA6FBA9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93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B2D47D1-D4FB-4E3A-B27D-C6C05545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62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A6573E-727C-492A-8BC7-6FBCB4455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06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853635-A9ED-4D5C-BE85-F51FFB290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9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5E022A-6232-4553-966B-AE4AC0768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89C1C45-7C9D-4E66-B509-FDD671418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77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C15BFE5-A171-4217-984F-5CF8B2517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7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C5044B-08CC-4A83-9CD6-E734E26DC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3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00B0F0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00B0F0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0ABFA5B3-96C1-4F87-B1F8-A78552E56DE6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4E7ED"/>
                </a:solidFill>
                <a:latin typeface="+mj-lt"/>
              </a:defRPr>
            </a:lvl1pPr>
          </a:lstStyle>
          <a:p>
            <a:pPr>
              <a:defRPr/>
            </a:pPr>
            <a:fld id="{8DF1ACF2-E6EB-447C-A2E3-619B5E54D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74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139C34F-5683-41DD-A51D-B450E4E752D8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0F374D-D11E-4AC6-BF7B-7646D7ECB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30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B1C7E58-2EC4-4F53-A1FD-431E178919AF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752D6389-928E-4C23-8F3D-8BF50864E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74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D492614-D954-435F-A72C-81AFBAC9C57F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8470269-F4A5-4853-A035-9EF67E396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08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11B6F75-4119-4527-A89E-0F9AA93DA461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C65380F-6774-426A-9D6D-93B8AA36A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15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FA130EC-AF8E-4F17-8340-4F608357FA03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255E11A-77E9-4378-8CBB-F31E6B61D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75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50C77EC-F415-40BB-B1A1-AC53F163DD50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A4D869D-1548-4CE8-8BDE-DFAFA32EE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7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D4200CA-E7E6-4F19-8C8F-8018A91E580C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1B4545E-7013-4D0A-91B1-4BDD74EFC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55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9B64C7D-2277-445F-9925-F33F9AFA94EE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E7889D8-9DFD-4B75-8432-F454B9D79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3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2187932-C760-43CB-8880-F0282D9E6015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5C0374B-F0D9-49C1-8523-168CC56CC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12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4B7EDD-3DDB-4643-811E-4ED3810806D3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B3C3BB5-CCD5-4DD5-A4DA-3FD21CCEE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02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B13F9A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B13F9A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B13F9A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B6C3D5E9-172D-45F4-9B76-C79A3446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19727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0540-75B1-496A-9AF2-67D1D4EC8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75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E93E-5B49-417B-A9CB-1C94A46F53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57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25C1-E6E3-4211-8B46-2DCEB24380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484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79783-882F-4E4F-8F53-442F024FB5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078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45BBE-9A36-4B16-9C88-8D004CAABB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3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1435-282D-4CDC-8E00-3DF7096680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142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4085-F304-49CA-88EA-37C89BADAE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991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2EFC-1E68-42A1-A160-C7098DD02B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822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4592-9760-49E2-8FFC-D24A9070CF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33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34D5A-D96C-4F03-A4BC-4AE5568F35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90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2432-8E10-4658-941A-86EFDFC7DB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2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991C6F-B78B-4B85-B55B-62E566DBA2EE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D63C79-07A0-4E7C-873D-90D34FC517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0D4B44-02D9-468D-8FA3-09104ECA1D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FF"/>
                </a:solidFill>
                <a:latin typeface="Tw Cen MT"/>
              </a:defRPr>
            </a:lvl1pPr>
          </a:lstStyle>
          <a:p>
            <a:pPr>
              <a:defRPr/>
            </a:pPr>
            <a:fld id="{EAB323AC-8259-4288-8636-08AE7A8B75F7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FF"/>
                </a:solidFill>
                <a:latin typeface="Tw Cen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FF"/>
                </a:solidFill>
                <a:latin typeface="Tw Cen MT"/>
              </a:defRPr>
            </a:lvl1pPr>
          </a:lstStyle>
          <a:p>
            <a:pPr>
              <a:defRPr/>
            </a:pPr>
            <a:fld id="{77D9A99C-4D94-454B-ACB8-C356E24C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3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FF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46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46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46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1B02A-CE1A-431C-8A46-F35B8315B5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The Pendleton County School District is trying to decide on a new copier. The purchasing </a:t>
            </a:r>
            <a:r>
              <a:rPr lang="en-US" sz="3000" dirty="0" smtClean="0">
                <a:solidFill>
                  <a:schemeClr val="tx1"/>
                </a:solidFill>
              </a:rPr>
              <a:t>committee has </a:t>
            </a:r>
            <a:r>
              <a:rPr lang="en-US" sz="3000" dirty="0">
                <a:solidFill>
                  <a:schemeClr val="tx1"/>
                </a:solidFill>
              </a:rPr>
              <a:t>been given quotes on two new machines. One sells for $20,000 and costs $0.02 per copy </a:t>
            </a:r>
            <a:r>
              <a:rPr lang="en-US" sz="3000" dirty="0" smtClean="0">
                <a:solidFill>
                  <a:schemeClr val="tx1"/>
                </a:solidFill>
              </a:rPr>
              <a:t>to operate</a:t>
            </a:r>
            <a:r>
              <a:rPr lang="en-US" sz="3000" dirty="0">
                <a:solidFill>
                  <a:schemeClr val="tx1"/>
                </a:solidFill>
              </a:rPr>
              <a:t>. The other sells for $17,500, but </a:t>
            </a:r>
            <a:r>
              <a:rPr lang="en-US" sz="3000" dirty="0" smtClean="0">
                <a:solidFill>
                  <a:schemeClr val="tx1"/>
                </a:solidFill>
              </a:rPr>
              <a:t>its  operating </a:t>
            </a:r>
            <a:r>
              <a:rPr lang="en-US" sz="3000" dirty="0">
                <a:solidFill>
                  <a:schemeClr val="tx1"/>
                </a:solidFill>
              </a:rPr>
              <a:t>cost is $0.025 per copy. The district estimates the number of copies made each year is 515,000. Based on </a:t>
            </a:r>
            <a:r>
              <a:rPr lang="en-US" sz="3000" dirty="0" smtClean="0">
                <a:solidFill>
                  <a:schemeClr val="tx1"/>
                </a:solidFill>
              </a:rPr>
              <a:t>this estimation</a:t>
            </a:r>
            <a:r>
              <a:rPr lang="en-US" sz="3000" dirty="0">
                <a:solidFill>
                  <a:schemeClr val="tx1"/>
                </a:solidFill>
              </a:rPr>
              <a:t>, which machine would you recommend? Justify your choice with clear mathematics.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7" name="Picture 13" descr="[image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t="6841" r="4560" b="5728"/>
          <a:stretch/>
        </p:blipFill>
        <p:spPr bwMode="auto">
          <a:xfrm>
            <a:off x="4114800" y="2133600"/>
            <a:ext cx="4490083" cy="432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054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Solution: (-2, 5)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8686800" cy="1111664"/>
          </a:xfrm>
        </p:spPr>
        <p:txBody>
          <a:bodyPr/>
          <a:lstStyle/>
          <a:p>
            <a:pPr algn="l"/>
            <a:r>
              <a:rPr lang="en-US" dirty="0"/>
              <a:t>4</a:t>
            </a:r>
            <a:r>
              <a:rPr lang="en-US" dirty="0" smtClean="0"/>
              <a:t>.  </a:t>
            </a:r>
            <a:r>
              <a:rPr lang="en-US" dirty="0"/>
              <a:t>Graph to find the solution.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315970"/>
              </p:ext>
            </p:extLst>
          </p:nvPr>
        </p:nvGraphicFramePr>
        <p:xfrm>
          <a:off x="152400" y="1600200"/>
          <a:ext cx="2980073" cy="2026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634680" imgH="431640" progId="Equation.DSMT4">
                  <p:embed/>
                </p:oleObj>
              </mc:Choice>
              <mc:Fallback>
                <p:oleObj name="Equation" r:id="rId4" imgW="6346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00200"/>
                        <a:ext cx="2980073" cy="20265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8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Types of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sz="6000" dirty="0" smtClean="0"/>
              <a:t>Consistent-Independent</a:t>
            </a:r>
            <a:endParaRPr lang="en-US" sz="6000" dirty="0"/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6000" dirty="0"/>
              <a:t>Inconsistent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6000" dirty="0" smtClean="0"/>
              <a:t>Consistent-Dependent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895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5" t="30889" r="11250" b="17556"/>
          <a:stretch/>
        </p:blipFill>
        <p:spPr bwMode="auto">
          <a:xfrm>
            <a:off x="38100" y="914400"/>
            <a:ext cx="908685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4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So basically….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00600"/>
          </a:xfrm>
        </p:spPr>
        <p:txBody>
          <a:bodyPr>
            <a:noAutofit/>
          </a:bodyPr>
          <a:lstStyle/>
          <a:p>
            <a:r>
              <a:rPr lang="en-US" sz="3200" dirty="0"/>
              <a:t>If the lines have the same y-intercept b, and the same slope m, then the system is </a:t>
            </a:r>
            <a:r>
              <a:rPr lang="en-US" sz="3200" b="1" u="sng" dirty="0" smtClean="0"/>
              <a:t>consistent-dependent.</a:t>
            </a:r>
            <a:endParaRPr lang="en-US" sz="3200" b="1" u="sng" dirty="0"/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r>
              <a:rPr lang="en-US" sz="3200" dirty="0"/>
              <a:t>If the lines have the same slope m, but different y-intercepts b, the system is </a:t>
            </a:r>
            <a:r>
              <a:rPr lang="en-US" sz="3200" b="1" u="sng" dirty="0" smtClean="0"/>
              <a:t>inconsistent.</a:t>
            </a:r>
            <a:endParaRPr lang="en-US" sz="3200" b="1" u="sng" dirty="0"/>
          </a:p>
          <a:p>
            <a:endParaRPr lang="en-US" sz="3200" dirty="0"/>
          </a:p>
          <a:p>
            <a:r>
              <a:rPr lang="en-US" sz="3200" dirty="0"/>
              <a:t>If the lines have different slopes m, the system is </a:t>
            </a:r>
            <a:r>
              <a:rPr lang="en-US" sz="3200" b="1" u="sng" dirty="0" smtClean="0"/>
              <a:t>consistent-independent.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16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220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/>
              <a:t>Solve Systems </a:t>
            </a:r>
            <a:r>
              <a:rPr lang="en-US" sz="6600" dirty="0"/>
              <a:t>of </a:t>
            </a:r>
            <a:r>
              <a:rPr lang="en-US" sz="6600" dirty="0" smtClean="0"/>
              <a:t>Equations by Substitution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864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 smtClean="0"/>
              <a:t>Steps for Substitution</a:t>
            </a:r>
            <a:endParaRPr lang="en-US" b="1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" y="1711131"/>
            <a:ext cx="8915400" cy="491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One equation will have either x or y by itself, or can be solved for x or y easily.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Substitute the expression from Step 1 into the </a:t>
            </a:r>
            <a:r>
              <a:rPr lang="en-US" sz="3200" u="sng" dirty="0">
                <a:solidFill>
                  <a:schemeClr val="tx2"/>
                </a:solidFill>
                <a:latin typeface="+mn-lt"/>
              </a:rPr>
              <a:t>other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 equation and solve for the </a:t>
            </a:r>
            <a:r>
              <a:rPr lang="en-US" sz="3200" u="sng" dirty="0">
                <a:solidFill>
                  <a:schemeClr val="tx2"/>
                </a:solidFill>
                <a:latin typeface="+mn-lt"/>
              </a:rPr>
              <a:t>other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 variable.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Substitute the value from Step 2 into the equation from Step 1 and solve.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Your solution is the ordered pair formed by x &amp; y.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Check the solution in each of the original equations.</a:t>
            </a:r>
          </a:p>
        </p:txBody>
      </p:sp>
    </p:spTree>
    <p:extLst>
      <p:ext uri="{BB962C8B-B14F-4D97-AF65-F5344CB8AC3E}">
        <p14:creationId xmlns:p14="http://schemas.microsoft.com/office/powerpoint/2010/main" val="27912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533400" y="762000"/>
            <a:ext cx="3276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1.  x = -4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3x + 2y = 20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47334" name="WordArt 6"/>
          <p:cNvSpPr>
            <a:spLocks noChangeArrowheads="1" noChangeShapeType="1" noTextEdit="1"/>
          </p:cNvSpPr>
          <p:nvPr/>
        </p:nvSpPr>
        <p:spPr bwMode="auto">
          <a:xfrm>
            <a:off x="5334000" y="5867400"/>
            <a:ext cx="228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1.  (-4, 16)</a:t>
            </a:r>
          </a:p>
        </p:txBody>
      </p:sp>
    </p:spTree>
    <p:extLst>
      <p:ext uri="{BB962C8B-B14F-4D97-AF65-F5344CB8AC3E}">
        <p14:creationId xmlns:p14="http://schemas.microsoft.com/office/powerpoint/2010/main" val="384528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4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73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304800" y="762000"/>
            <a:ext cx="3124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2.  y = x - 1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x + y = 3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55527" name="WordArt 7"/>
          <p:cNvSpPr>
            <a:spLocks noChangeArrowheads="1" noChangeShapeType="1" noTextEdit="1"/>
          </p:cNvSpPr>
          <p:nvPr/>
        </p:nvSpPr>
        <p:spPr bwMode="auto">
          <a:xfrm>
            <a:off x="5715000" y="5715000"/>
            <a:ext cx="205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2.  (2, 1)</a:t>
            </a:r>
          </a:p>
        </p:txBody>
      </p:sp>
    </p:spTree>
    <p:extLst>
      <p:ext uri="{BB962C8B-B14F-4D97-AF65-F5344CB8AC3E}">
        <p14:creationId xmlns:p14="http://schemas.microsoft.com/office/powerpoint/2010/main" val="336110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5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5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2771" name="WordArt 5"/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3429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3.  3x + 2y = -12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y = x - 1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56552" name="WordArt 8"/>
          <p:cNvSpPr>
            <a:spLocks noChangeArrowheads="1" noChangeShapeType="1" noTextEdit="1"/>
          </p:cNvSpPr>
          <p:nvPr/>
        </p:nvSpPr>
        <p:spPr bwMode="auto">
          <a:xfrm>
            <a:off x="6553200" y="5867400"/>
            <a:ext cx="205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3.  (-2, -3)</a:t>
            </a:r>
          </a:p>
        </p:txBody>
      </p:sp>
    </p:spTree>
    <p:extLst>
      <p:ext uri="{BB962C8B-B14F-4D97-AF65-F5344CB8AC3E}">
        <p14:creationId xmlns:p14="http://schemas.microsoft.com/office/powerpoint/2010/main" val="99902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5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5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3429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4.  x = 1/2 y - 3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4x - y = 10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57574" name="WordArt 6"/>
          <p:cNvSpPr>
            <a:spLocks noChangeArrowheads="1" noChangeShapeType="1" noTextEdit="1"/>
          </p:cNvSpPr>
          <p:nvPr/>
        </p:nvSpPr>
        <p:spPr bwMode="auto">
          <a:xfrm>
            <a:off x="5867400" y="5791200"/>
            <a:ext cx="205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4.  (8, 22)</a:t>
            </a:r>
          </a:p>
        </p:txBody>
      </p:sp>
    </p:spTree>
    <p:extLst>
      <p:ext uri="{BB962C8B-B14F-4D97-AF65-F5344CB8AC3E}">
        <p14:creationId xmlns:p14="http://schemas.microsoft.com/office/powerpoint/2010/main" val="27617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5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operating costs can be determined using equations for each copier. Let </a:t>
            </a:r>
            <a:r>
              <a:rPr lang="en-US" i="1" dirty="0"/>
              <a:t>C </a:t>
            </a:r>
            <a:r>
              <a:rPr lang="en-US" dirty="0"/>
              <a:t>represent </a:t>
            </a:r>
            <a:r>
              <a:rPr lang="en-US" dirty="0" smtClean="0"/>
              <a:t>the operating </a:t>
            </a:r>
            <a:r>
              <a:rPr lang="en-US" dirty="0"/>
              <a:t>cost and </a:t>
            </a:r>
            <a:r>
              <a:rPr lang="en-US" i="1" dirty="0"/>
              <a:t>p </a:t>
            </a:r>
            <a:r>
              <a:rPr lang="en-US" dirty="0"/>
              <a:t>represent the number of pages copied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Copier 1: </a:t>
            </a:r>
            <a:r>
              <a:rPr lang="en-US" i="1" dirty="0"/>
              <a:t>C </a:t>
            </a:r>
            <a:r>
              <a:rPr lang="en-US" dirty="0"/>
              <a:t>= 20,000 + 0.02</a:t>
            </a:r>
            <a:r>
              <a:rPr lang="en-US" i="1" dirty="0"/>
              <a:t>p</a:t>
            </a:r>
          </a:p>
          <a:p>
            <a:r>
              <a:rPr lang="en-US" dirty="0"/>
              <a:t>Copier 2: </a:t>
            </a:r>
            <a:r>
              <a:rPr lang="en-US" i="1" dirty="0"/>
              <a:t>C </a:t>
            </a:r>
            <a:r>
              <a:rPr lang="en-US" dirty="0"/>
              <a:t>= 17,500 + </a:t>
            </a:r>
            <a:r>
              <a:rPr lang="en-US" dirty="0" smtClean="0"/>
              <a:t>0.025</a:t>
            </a:r>
            <a:r>
              <a:rPr lang="en-US" i="1" dirty="0" smtClean="0"/>
              <a:t>p</a:t>
            </a:r>
          </a:p>
          <a:p>
            <a:endParaRPr lang="en-US" i="1" dirty="0"/>
          </a:p>
          <a:p>
            <a:r>
              <a:rPr lang="en-US" dirty="0" smtClean="0"/>
              <a:t>Copier </a:t>
            </a:r>
            <a:r>
              <a:rPr lang="en-US" dirty="0"/>
              <a:t>1: </a:t>
            </a:r>
            <a:r>
              <a:rPr lang="en-US" i="1" dirty="0"/>
              <a:t>C </a:t>
            </a:r>
            <a:r>
              <a:rPr lang="en-US" dirty="0"/>
              <a:t>= 20,000 + 0.02(515,000) = 30,300</a:t>
            </a:r>
          </a:p>
          <a:p>
            <a:r>
              <a:rPr lang="en-US" dirty="0"/>
              <a:t>Copier 2: </a:t>
            </a:r>
            <a:r>
              <a:rPr lang="en-US" i="1" dirty="0"/>
              <a:t>C </a:t>
            </a:r>
            <a:r>
              <a:rPr lang="en-US" dirty="0"/>
              <a:t>= 17,500 + 0.025(515,000) = </a:t>
            </a:r>
            <a:r>
              <a:rPr lang="en-US" dirty="0" smtClean="0"/>
              <a:t>30,375</a:t>
            </a:r>
          </a:p>
          <a:p>
            <a:endParaRPr lang="en-US" dirty="0"/>
          </a:p>
          <a:p>
            <a:r>
              <a:rPr lang="en-US" dirty="0"/>
              <a:t>Copier 1 costs $30,300 for 515,000 copies.</a:t>
            </a:r>
          </a:p>
          <a:p>
            <a:r>
              <a:rPr lang="en-US" dirty="0"/>
              <a:t>Copier 2 costs $30,375 for 515,000 copies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000" b="1" dirty="0">
                <a:solidFill>
                  <a:srgbClr val="FF0000"/>
                </a:solidFill>
              </a:rPr>
              <a:t>Copier 1 would be the best copier for this district because it is cheaper at the estimated </a:t>
            </a:r>
            <a:r>
              <a:rPr lang="en-US" sz="3000" b="1" dirty="0" smtClean="0">
                <a:solidFill>
                  <a:srgbClr val="FF0000"/>
                </a:solidFill>
              </a:rPr>
              <a:t>number of </a:t>
            </a:r>
            <a:r>
              <a:rPr lang="en-US" sz="3000" b="1" dirty="0">
                <a:solidFill>
                  <a:srgbClr val="FF0000"/>
                </a:solidFill>
              </a:rPr>
              <a:t>pages.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4819" name="WordArt 4"/>
          <p:cNvSpPr>
            <a:spLocks noChangeArrowheads="1" noChangeShapeType="1" noTextEdit="1"/>
          </p:cNvSpPr>
          <p:nvPr/>
        </p:nvSpPr>
        <p:spPr bwMode="auto">
          <a:xfrm>
            <a:off x="152400" y="609600"/>
            <a:ext cx="320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5.  x = -5y + 4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3x + 15y = -1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58599" name="WordArt 7"/>
          <p:cNvSpPr>
            <a:spLocks noChangeArrowheads="1" noChangeShapeType="1" noTextEdit="1"/>
          </p:cNvSpPr>
          <p:nvPr/>
        </p:nvSpPr>
        <p:spPr bwMode="auto">
          <a:xfrm>
            <a:off x="5257800" y="5715000"/>
            <a:ext cx="2819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5.  No solution</a:t>
            </a:r>
          </a:p>
        </p:txBody>
      </p:sp>
    </p:spTree>
    <p:extLst>
      <p:ext uri="{BB962C8B-B14F-4D97-AF65-F5344CB8AC3E}">
        <p14:creationId xmlns:p14="http://schemas.microsoft.com/office/powerpoint/2010/main" val="395790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5843" name="WordArt 5"/>
          <p:cNvSpPr>
            <a:spLocks noChangeArrowheads="1" noChangeShapeType="1" noTextEdit="1"/>
          </p:cNvSpPr>
          <p:nvPr/>
        </p:nvSpPr>
        <p:spPr bwMode="auto">
          <a:xfrm>
            <a:off x="152400" y="685800"/>
            <a:ext cx="3733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6.  2x - 5y = 29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x = -4y + 8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59624" name="WordArt 8"/>
          <p:cNvSpPr>
            <a:spLocks noChangeArrowheads="1" noChangeShapeType="1" noTextEdit="1"/>
          </p:cNvSpPr>
          <p:nvPr/>
        </p:nvSpPr>
        <p:spPr bwMode="auto">
          <a:xfrm>
            <a:off x="6096000" y="5867400"/>
            <a:ext cx="205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6.  (12, -1)</a:t>
            </a:r>
          </a:p>
        </p:txBody>
      </p:sp>
    </p:spTree>
    <p:extLst>
      <p:ext uri="{BB962C8B-B14F-4D97-AF65-F5344CB8AC3E}">
        <p14:creationId xmlns:p14="http://schemas.microsoft.com/office/powerpoint/2010/main" val="38013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6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2971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7.    x = 5y + 10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2x - 10y = 20</a:t>
            </a:r>
            <a:endParaRPr lang="en-US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49384" name="WordArt 8"/>
          <p:cNvSpPr>
            <a:spLocks noChangeArrowheads="1" noChangeShapeType="1" noTextEdit="1"/>
          </p:cNvSpPr>
          <p:nvPr/>
        </p:nvSpPr>
        <p:spPr bwMode="auto">
          <a:xfrm>
            <a:off x="4572000" y="5867400"/>
            <a:ext cx="358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7.  Many solutions</a:t>
            </a:r>
          </a:p>
        </p:txBody>
      </p:sp>
    </p:spTree>
    <p:extLst>
      <p:ext uri="{BB962C8B-B14F-4D97-AF65-F5344CB8AC3E}">
        <p14:creationId xmlns:p14="http://schemas.microsoft.com/office/powerpoint/2010/main" val="350738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49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49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93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2514600" y="762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Baskerville Old Face"/>
              </a:rPr>
              <a:t>Solve by Substitution</a:t>
            </a:r>
          </a:p>
        </p:txBody>
      </p:sp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152400" y="762000"/>
            <a:ext cx="3352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8.  2x - 3y = -24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   x + 6y = 18</a:t>
            </a:r>
            <a:endParaRPr lang="en-U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161670" name="WordArt 6"/>
          <p:cNvSpPr>
            <a:spLocks noChangeArrowheads="1" noChangeShapeType="1" noTextEdit="1"/>
          </p:cNvSpPr>
          <p:nvPr/>
        </p:nvSpPr>
        <p:spPr bwMode="auto">
          <a:xfrm>
            <a:off x="6172200" y="5867400"/>
            <a:ext cx="205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9.  (-6, 4)</a:t>
            </a:r>
          </a:p>
        </p:txBody>
      </p:sp>
    </p:spTree>
    <p:extLst>
      <p:ext uri="{BB962C8B-B14F-4D97-AF65-F5344CB8AC3E}">
        <p14:creationId xmlns:p14="http://schemas.microsoft.com/office/powerpoint/2010/main" val="96285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61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61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167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b="1" dirty="0" smtClean="0"/>
              <a:t>CW/HW</a:t>
            </a:r>
            <a:endParaRPr lang="en-US" sz="9600" b="1" dirty="0"/>
          </a:p>
        </p:txBody>
      </p:sp>
      <p:sp>
        <p:nvSpPr>
          <p:cNvPr id="39939" name="TextBox 1"/>
          <p:cNvSpPr txBox="1">
            <a:spLocks noChangeArrowheads="1"/>
          </p:cNvSpPr>
          <p:nvPr/>
        </p:nvSpPr>
        <p:spPr bwMode="auto">
          <a:xfrm>
            <a:off x="4114800" y="282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62000" y="1800225"/>
          <a:ext cx="710565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2781300" imgH="1803400" progId="Equation.DSMT4">
                  <p:embed/>
                </p:oleObj>
              </mc:Choice>
              <mc:Fallback>
                <p:oleObj name="Equation" r:id="rId3" imgW="2781300" imgH="180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00225"/>
                        <a:ext cx="7105650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7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HW</a:t>
            </a:r>
            <a:endParaRPr lang="en-US" sz="9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-13138" y="4724400"/>
            <a:ext cx="9144000" cy="77724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Graphing and Substitution WS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393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over hw?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Elimination Practice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556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Coordinate Algebra</a:t>
            </a:r>
            <a:br>
              <a:rPr lang="en-US" sz="4000" dirty="0" smtClean="0">
                <a:solidFill>
                  <a:srgbClr val="FFFFCC"/>
                </a:solidFill>
              </a:rPr>
            </a:br>
            <a:r>
              <a:rPr lang="en-US" sz="4000" dirty="0" smtClean="0">
                <a:solidFill>
                  <a:srgbClr val="FFFFCC"/>
                </a:solidFill>
              </a:rPr>
              <a:t>Day 19 (9-7-12)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UNIT QUESTION: How do I justify and solve the solution to a system of equations or inequalities?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CC"/>
                </a:solidFill>
              </a:rPr>
              <a:t>Standard: </a:t>
            </a:r>
            <a:r>
              <a:rPr lang="en-US" sz="1800" u="sng" dirty="0" smtClean="0">
                <a:solidFill>
                  <a:srgbClr val="FFFFCC"/>
                </a:solidFill>
              </a:rPr>
              <a:t>MCC9-12.A.REI.1, 3, 5, 6, and 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u="sng" dirty="0" smtClean="0">
              <a:solidFill>
                <a:srgbClr val="FFFFC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Today’s Question: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When is it better to use substitution than elimination for solving systems?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CC"/>
                </a:solidFill>
              </a:rPr>
              <a:t>Standard: </a:t>
            </a:r>
            <a:r>
              <a:rPr lang="en-US" sz="1800" u="sng" dirty="0" smtClean="0">
                <a:solidFill>
                  <a:srgbClr val="FFFFCC"/>
                </a:solidFill>
              </a:rPr>
              <a:t>MCC9-12.A.REI.6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srgbClr val="FFFFCC"/>
              </a:solidFill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67388"/>
            <a:ext cx="22352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8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667000"/>
            <a:ext cx="8686800" cy="2362200"/>
          </a:xfrm>
        </p:spPr>
        <p:txBody>
          <a:bodyPr/>
          <a:lstStyle/>
          <a:p>
            <a:r>
              <a:rPr lang="en-US" dirty="0" smtClean="0"/>
              <a:t>Solve Systems of Equations by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Steps to Graphing</a:t>
            </a:r>
            <a:endParaRPr lang="en-US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5105400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entury Gothic" pitchFamily="34" charset="0"/>
              </a:rPr>
              <a:t>Make sure each equation is in slope-intercept form:  </a:t>
            </a:r>
            <a:r>
              <a:rPr lang="en-US" sz="3600" b="1" i="1" dirty="0">
                <a:solidFill>
                  <a:schemeClr val="tx1"/>
                </a:solidFill>
                <a:latin typeface="Century Gothic" pitchFamily="34" charset="0"/>
              </a:rPr>
              <a:t>y = mx + b.</a:t>
            </a:r>
          </a:p>
          <a:p>
            <a:pPr marL="609600" indent="-609600">
              <a:buFontTx/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entury Gothic" pitchFamily="34" charset="0"/>
              </a:rPr>
              <a:t>Graph each equation on the same graph paper.</a:t>
            </a:r>
          </a:p>
          <a:p>
            <a:pPr marL="609600" indent="-609600">
              <a:buFontTx/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entury Gothic" pitchFamily="34" charset="0"/>
              </a:rPr>
              <a:t>The point where the lines intersect is the solution</a:t>
            </a:r>
            <a:r>
              <a:rPr lang="en-US" sz="3600" b="1" dirty="0" smtClean="0">
                <a:solidFill>
                  <a:schemeClr val="tx1"/>
                </a:solidFill>
                <a:latin typeface="Century Gothic" pitchFamily="34" charset="0"/>
              </a:rPr>
              <a:t>.  </a:t>
            </a:r>
            <a:r>
              <a:rPr lang="en-US" b="1" i="1" dirty="0" smtClean="0">
                <a:solidFill>
                  <a:schemeClr val="tx1"/>
                </a:solidFill>
                <a:latin typeface="Century Gothic" pitchFamily="34" charset="0"/>
              </a:rPr>
              <a:t>If they don’t intersect then there’s no solution.</a:t>
            </a:r>
            <a:endParaRPr lang="en-US" b="1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entury Gothic" pitchFamily="34" charset="0"/>
              </a:rPr>
              <a:t>Check your solution algebraically. </a:t>
            </a:r>
          </a:p>
        </p:txBody>
      </p:sp>
    </p:spTree>
    <p:extLst>
      <p:ext uri="{BB962C8B-B14F-4D97-AF65-F5344CB8AC3E}">
        <p14:creationId xmlns:p14="http://schemas.microsoft.com/office/powerpoint/2010/main" val="18685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4" name="Picture 14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72484"/>
              </p:ext>
            </p:extLst>
          </p:nvPr>
        </p:nvGraphicFramePr>
        <p:xfrm>
          <a:off x="274638" y="1828800"/>
          <a:ext cx="3643312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863280" imgH="431640" progId="Equation.DSMT4">
                  <p:embed/>
                </p:oleObj>
              </mc:Choice>
              <mc:Fallback>
                <p:oleObj name="Equation" r:id="rId4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828800"/>
                        <a:ext cx="3643312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"/>
            <a:ext cx="8534400" cy="1111664"/>
          </a:xfrm>
        </p:spPr>
        <p:txBody>
          <a:bodyPr/>
          <a:lstStyle/>
          <a:p>
            <a:pPr algn="l"/>
            <a:r>
              <a:rPr lang="en-US" dirty="0"/>
              <a:t>1</a:t>
            </a:r>
            <a:r>
              <a:rPr lang="en-US" dirty="0" smtClean="0"/>
              <a:t>.  </a:t>
            </a:r>
            <a:r>
              <a:rPr lang="en-US" dirty="0"/>
              <a:t>Graph to find the solution.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" y="4953000"/>
            <a:ext cx="28956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Solution:  (-1, 3)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0240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7" name="Picture 13" descr="[image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t="6841" r="4560" b="5728"/>
          <a:stretch/>
        </p:blipFill>
        <p:spPr bwMode="auto">
          <a:xfrm>
            <a:off x="4114800" y="2133600"/>
            <a:ext cx="4490083" cy="432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89157"/>
              </p:ext>
            </p:extLst>
          </p:nvPr>
        </p:nvGraphicFramePr>
        <p:xfrm>
          <a:off x="260350" y="1676400"/>
          <a:ext cx="367823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774360" imgH="431640" progId="Equation.DSMT4">
                  <p:embed/>
                </p:oleObj>
              </mc:Choice>
              <mc:Fallback>
                <p:oleObj name="Equation" r:id="rId4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1676400"/>
                        <a:ext cx="3678238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1054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No Solution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8686800" cy="1111664"/>
          </a:xfrm>
        </p:spPr>
        <p:txBody>
          <a:bodyPr/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 </a:t>
            </a:r>
            <a:r>
              <a:rPr lang="en-US" dirty="0"/>
              <a:t>Graph to find the solution.</a:t>
            </a:r>
          </a:p>
        </p:txBody>
      </p:sp>
    </p:spTree>
    <p:extLst>
      <p:ext uri="{BB962C8B-B14F-4D97-AF65-F5344CB8AC3E}">
        <p14:creationId xmlns:p14="http://schemas.microsoft.com/office/powerpoint/2010/main" val="29141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7" name="Picture 13" descr="[image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t="6841" r="4560" b="5728"/>
          <a:stretch/>
        </p:blipFill>
        <p:spPr bwMode="auto">
          <a:xfrm>
            <a:off x="4114800" y="2133600"/>
            <a:ext cx="4490083" cy="432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80250"/>
              </p:ext>
            </p:extLst>
          </p:nvPr>
        </p:nvGraphicFramePr>
        <p:xfrm>
          <a:off x="81455" y="1676400"/>
          <a:ext cx="403860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850680" imgH="431640" progId="Equation.DSMT4">
                  <p:embed/>
                </p:oleObj>
              </mc:Choice>
              <mc:Fallback>
                <p:oleObj name="Equation" r:id="rId4" imgW="850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55" y="1676400"/>
                        <a:ext cx="4038600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105400"/>
            <a:ext cx="28956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Solution:  (-3, 1)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8686800" cy="1111664"/>
          </a:xfrm>
        </p:spPr>
        <p:txBody>
          <a:bodyPr/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 </a:t>
            </a:r>
            <a:r>
              <a:rPr lang="en-US" dirty="0"/>
              <a:t>Graph to find the solution.</a:t>
            </a:r>
          </a:p>
        </p:txBody>
      </p:sp>
    </p:spTree>
    <p:extLst>
      <p:ext uri="{BB962C8B-B14F-4D97-AF65-F5344CB8AC3E}">
        <p14:creationId xmlns:p14="http://schemas.microsoft.com/office/powerpoint/2010/main" val="252266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1">
      <a:dk1>
        <a:sysClr val="windowText" lastClr="000000"/>
      </a:dk1>
      <a:lt1>
        <a:sysClr val="window" lastClr="FFFFFF"/>
      </a:lt1>
      <a:dk2>
        <a:srgbClr val="0000FF"/>
      </a:dk2>
      <a:lt2>
        <a:srgbClr val="F4E7ED"/>
      </a:lt2>
      <a:accent1>
        <a:srgbClr val="00B0F0"/>
      </a:accent1>
      <a:accent2>
        <a:srgbClr val="00CCFF"/>
      </a:accent2>
      <a:accent3>
        <a:srgbClr val="0070C0"/>
      </a:accent3>
      <a:accent4>
        <a:srgbClr val="33CCFF"/>
      </a:accent4>
      <a:accent5>
        <a:srgbClr val="CCECFF"/>
      </a:accent5>
      <a:accent6>
        <a:srgbClr val="ADAEEB"/>
      </a:accent6>
      <a:hlink>
        <a:srgbClr val="CCFFFF"/>
      </a:hlink>
      <a:folHlink>
        <a:srgbClr val="C0ECF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catur">
  <a:themeElements>
    <a:clrScheme name="Custom 1">
      <a:dk1>
        <a:sysClr val="windowText" lastClr="000000"/>
      </a:dk1>
      <a:lt1>
        <a:sysClr val="window" lastClr="FFFFFF"/>
      </a:lt1>
      <a:dk2>
        <a:srgbClr val="0000FF"/>
      </a:dk2>
      <a:lt2>
        <a:srgbClr val="F4E7ED"/>
      </a:lt2>
      <a:accent1>
        <a:srgbClr val="00B0F0"/>
      </a:accent1>
      <a:accent2>
        <a:srgbClr val="00CCFF"/>
      </a:accent2>
      <a:accent3>
        <a:srgbClr val="0070C0"/>
      </a:accent3>
      <a:accent4>
        <a:srgbClr val="33CCFF"/>
      </a:accent4>
      <a:accent5>
        <a:srgbClr val="CCECFF"/>
      </a:accent5>
      <a:accent6>
        <a:srgbClr val="ADAEEB"/>
      </a:accent6>
      <a:hlink>
        <a:srgbClr val="CCFFFF"/>
      </a:hlink>
      <a:folHlink>
        <a:srgbClr val="C0ECF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 Design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FF"/>
    </a:dk2>
    <a:lt2>
      <a:srgbClr val="F4E7ED"/>
    </a:lt2>
    <a:accent1>
      <a:srgbClr val="00B0F0"/>
    </a:accent1>
    <a:accent2>
      <a:srgbClr val="00CCFF"/>
    </a:accent2>
    <a:accent3>
      <a:srgbClr val="0070C0"/>
    </a:accent3>
    <a:accent4>
      <a:srgbClr val="33CCFF"/>
    </a:accent4>
    <a:accent5>
      <a:srgbClr val="CCECFF"/>
    </a:accent5>
    <a:accent6>
      <a:srgbClr val="ADAEEB"/>
    </a:accent6>
    <a:hlink>
      <a:srgbClr val="CCFFFF"/>
    </a:hlink>
    <a:folHlink>
      <a:srgbClr val="C0ECF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206</TotalTime>
  <Words>703</Words>
  <Application>Microsoft Office PowerPoint</Application>
  <PresentationFormat>On-screen Show (4:3)</PresentationFormat>
  <Paragraphs>90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Decatur</vt:lpstr>
      <vt:lpstr>2_Default Design</vt:lpstr>
      <vt:lpstr>1_Decatur</vt:lpstr>
      <vt:lpstr>3_Default Design</vt:lpstr>
      <vt:lpstr>Equation</vt:lpstr>
      <vt:lpstr>Warm up</vt:lpstr>
      <vt:lpstr>Answer</vt:lpstr>
      <vt:lpstr>Questions over hw?</vt:lpstr>
      <vt:lpstr>CCGPS Coordinate Algebra Day 19 (9-7-12)</vt:lpstr>
      <vt:lpstr>Solve Systems of Equations by Graphing</vt:lpstr>
      <vt:lpstr>Steps to Graphing</vt:lpstr>
      <vt:lpstr>1.  Graph to find the solution.</vt:lpstr>
      <vt:lpstr>2.  Graph to find the solution.</vt:lpstr>
      <vt:lpstr>3.  Graph to find the solution.</vt:lpstr>
      <vt:lpstr>4.  Graph to find the solution.</vt:lpstr>
      <vt:lpstr>Types of Systems</vt:lpstr>
      <vt:lpstr>PowerPoint Presentation</vt:lpstr>
      <vt:lpstr>So basically….</vt:lpstr>
      <vt:lpstr>Solve Systems of Equations by Substitution</vt:lpstr>
      <vt:lpstr>Steps for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CW/HW</vt:lpstr>
      <vt:lpstr>HW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</dc:creator>
  <cp:lastModifiedBy>Emily Freeman</cp:lastModifiedBy>
  <cp:revision>16</cp:revision>
  <cp:lastPrinted>2012-09-07T17:42:23Z</cp:lastPrinted>
  <dcterms:created xsi:type="dcterms:W3CDTF">2012-05-17T14:24:17Z</dcterms:created>
  <dcterms:modified xsi:type="dcterms:W3CDTF">2012-09-07T17:55:30Z</dcterms:modified>
</cp:coreProperties>
</file>