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sldIdLst>
    <p:sldId id="257" r:id="rId4"/>
    <p:sldId id="258" r:id="rId5"/>
    <p:sldId id="260" r:id="rId6"/>
    <p:sldId id="261" r:id="rId7"/>
    <p:sldId id="268" r:id="rId8"/>
    <p:sldId id="262" r:id="rId9"/>
    <p:sldId id="264" r:id="rId10"/>
    <p:sldId id="263" r:id="rId11"/>
    <p:sldId id="266" r:id="rId12"/>
    <p:sldId id="271" r:id="rId13"/>
    <p:sldId id="267" r:id="rId14"/>
    <p:sldId id="270" r:id="rId15"/>
    <p:sldId id="269" r:id="rId16"/>
    <p:sldId id="256" r:id="rId17"/>
    <p:sldId id="25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87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pattFill prst="pct9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8775"/>
            <a:ext cx="6400800" cy="17526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none"/>
        </p:style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99EF-B12A-4F57-92F3-1B84E9FF66C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0C57-83BA-4343-96C0-7337BB117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30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99EF-B12A-4F57-92F3-1B84E9FF66C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0C57-83BA-4343-96C0-7337BB117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46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99EF-B12A-4F57-92F3-1B84E9FF66C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0C57-83BA-4343-96C0-7337BB117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415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7899EF-B12A-4F57-92F3-1B84E9FF66C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3A0C57-83BA-4343-96C0-7337BB117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25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7899EF-B12A-4F57-92F3-1B84E9FF66C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3A0C57-83BA-4343-96C0-7337BB117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86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7899EF-B12A-4F57-92F3-1B84E9FF66C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3A0C57-83BA-4343-96C0-7337BB117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245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7899EF-B12A-4F57-92F3-1B84E9FF66C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3A0C57-83BA-4343-96C0-7337BB117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83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7899EF-B12A-4F57-92F3-1B84E9FF66C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3A0C57-83BA-4343-96C0-7337BB117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941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7899EF-B12A-4F57-92F3-1B84E9FF66C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3A0C57-83BA-4343-96C0-7337BB117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0602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7899EF-B12A-4F57-92F3-1B84E9FF66C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3A0C57-83BA-4343-96C0-7337BB117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472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7899EF-B12A-4F57-92F3-1B84E9FF66C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3A0C57-83BA-4343-96C0-7337BB117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01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99EF-B12A-4F57-92F3-1B84E9FF66C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0C57-83BA-4343-96C0-7337BB117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25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7899EF-B12A-4F57-92F3-1B84E9FF66C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3A0C57-83BA-4343-96C0-7337BB117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461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7899EF-B12A-4F57-92F3-1B84E9FF66C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3A0C57-83BA-4343-96C0-7337BB117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4151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7899EF-B12A-4F57-92F3-1B84E9FF66C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3A0C57-83BA-4343-96C0-7337BB117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25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7899EF-B12A-4F57-92F3-1B84E9FF66C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3A0C57-83BA-4343-96C0-7337BB117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86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7899EF-B12A-4F57-92F3-1B84E9FF66C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3A0C57-83BA-4343-96C0-7337BB117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245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7899EF-B12A-4F57-92F3-1B84E9FF66C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3A0C57-83BA-4343-96C0-7337BB117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83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7899EF-B12A-4F57-92F3-1B84E9FF66C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3A0C57-83BA-4343-96C0-7337BB117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94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7899EF-B12A-4F57-92F3-1B84E9FF66C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3A0C57-83BA-4343-96C0-7337BB117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06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7899EF-B12A-4F57-92F3-1B84E9FF66C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3A0C57-83BA-4343-96C0-7337BB117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47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7899EF-B12A-4F57-92F3-1B84E9FF66C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3A0C57-83BA-4343-96C0-7337BB117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01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99EF-B12A-4F57-92F3-1B84E9FF66C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0C57-83BA-4343-96C0-7337BB117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86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7899EF-B12A-4F57-92F3-1B84E9FF66C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3A0C57-83BA-4343-96C0-7337BB117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46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7899EF-B12A-4F57-92F3-1B84E9FF66C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3A0C57-83BA-4343-96C0-7337BB117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415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99EF-B12A-4F57-92F3-1B84E9FF66C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0C57-83BA-4343-96C0-7337BB117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245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99EF-B12A-4F57-92F3-1B84E9FF66C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0C57-83BA-4343-96C0-7337BB117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83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99EF-B12A-4F57-92F3-1B84E9FF66C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0C57-83BA-4343-96C0-7337BB117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94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99EF-B12A-4F57-92F3-1B84E9FF66C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0C57-83BA-4343-96C0-7337BB117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06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99EF-B12A-4F57-92F3-1B84E9FF66C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0C57-83BA-4343-96C0-7337BB117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47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99EF-B12A-4F57-92F3-1B84E9FF66C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0C57-83BA-4343-96C0-7337BB117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01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899EF-B12A-4F57-92F3-1B84E9FF66C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A0C57-83BA-4343-96C0-7337BB117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42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8142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b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 b="1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142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534400" cy="19812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The graph below represents Maria’s distance from home one day as she rode her bike to meet friends and do a couple of errands for her mom before returning home.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14601"/>
            <a:ext cx="8229600" cy="13716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What do the horizontal lines on the graph represent?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Where in the graph shows her taking care of the 2 errands?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65" t="19517" r="19155" b="28069"/>
          <a:stretch/>
        </p:blipFill>
        <p:spPr bwMode="auto">
          <a:xfrm>
            <a:off x="4330263" y="3429000"/>
            <a:ext cx="4737537" cy="2413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0" y="3784600"/>
            <a:ext cx="4445000" cy="307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AutoNum type="arabicPeriod" startAt="3"/>
            </a:pPr>
            <a:r>
              <a:rPr lang="en-US" sz="2800" dirty="0" smtClean="0"/>
              <a:t>Compare how she traveled at the beginning to how she traveled at the very end.</a:t>
            </a:r>
          </a:p>
          <a:p>
            <a:pPr marL="514350" indent="-514350">
              <a:buAutoNum type="arabicPeriod" startAt="3"/>
            </a:pPr>
            <a:r>
              <a:rPr lang="en-US" sz="2800" dirty="0" smtClean="0"/>
              <a:t>Create Maria’s story so that it matches the graph.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8996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Notation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u="sng" dirty="0" smtClean="0"/>
              <a:t>Interval</a:t>
            </a:r>
            <a:r>
              <a:rPr lang="en-US" sz="4000" b="1" dirty="0" smtClean="0"/>
              <a:t> – </a:t>
            </a:r>
            <a:r>
              <a:rPr lang="en-US" sz="4000" dirty="0" smtClean="0"/>
              <a:t>represents </a:t>
            </a:r>
            <a:r>
              <a:rPr lang="en-US" sz="4000" dirty="0"/>
              <a:t>an interval as a pair of numbers. The numbers are the endpoints of the interval. Parentheses and/or brackets are used to show whether the endpoints are excluded or </a:t>
            </a:r>
            <a:r>
              <a:rPr lang="en-US" sz="4000" dirty="0" smtClean="0"/>
              <a:t>included</a:t>
            </a:r>
            <a:endParaRPr lang="en-US" sz="4000" dirty="0"/>
          </a:p>
          <a:p>
            <a:r>
              <a:rPr lang="en-US" sz="4000" b="1" u="sng" dirty="0" smtClean="0"/>
              <a:t>Set</a:t>
            </a:r>
            <a:r>
              <a:rPr lang="en-US" sz="4000" b="1" dirty="0" smtClean="0"/>
              <a:t> </a:t>
            </a:r>
            <a:r>
              <a:rPr lang="en-US" sz="4000" dirty="0" smtClean="0"/>
              <a:t>– using inequalities to describe the values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9115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Asymptote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611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A line that a graph gets closer and closer to, but never crosses or touches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9123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Characteristics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3200400" cy="49529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Domain: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Range: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Intercepts: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Increasing or Decreasing?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Maximum or Minimum?</a:t>
            </a:r>
          </a:p>
          <a:p>
            <a:endParaRPr lang="en-US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23" t="19177" r="31971" b="16353"/>
          <a:stretch/>
        </p:blipFill>
        <p:spPr bwMode="auto">
          <a:xfrm>
            <a:off x="4114800" y="1600200"/>
            <a:ext cx="4666130" cy="4806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985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Characteristics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52601"/>
            <a:ext cx="4724400" cy="5029199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Domain: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Range: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Intercepts: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Increasing or Decreasing?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Maximum or Minimum?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Horizontal Asymptote: 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82" t="19530" r="17809" b="16000"/>
          <a:stretch/>
        </p:blipFill>
        <p:spPr bwMode="auto">
          <a:xfrm>
            <a:off x="4419600" y="1600200"/>
            <a:ext cx="4461594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471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/>
              <a:t>Classwork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 smtClean="0"/>
              <a:t>Characteristics of Functions</a:t>
            </a:r>
          </a:p>
          <a:p>
            <a:r>
              <a:rPr lang="en-US" sz="4000" dirty="0" smtClean="0"/>
              <a:t>Worksheet 5 problems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9950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/>
              <a:t>Homework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 smtClean="0"/>
              <a:t>Characteristics of Functions</a:t>
            </a:r>
          </a:p>
          <a:p>
            <a:r>
              <a:rPr lang="en-US" sz="4000" dirty="0" smtClean="0"/>
              <a:t>Worksheet 6 problems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2262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HW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77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3276600"/>
          </a:xfrm>
        </p:spPr>
        <p:txBody>
          <a:bodyPr>
            <a:normAutofit/>
          </a:bodyPr>
          <a:lstStyle/>
          <a:p>
            <a:r>
              <a:rPr lang="en-US" sz="7200" dirty="0" smtClean="0"/>
              <a:t>Characteristics of Functions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57334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Intercepts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687763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x-intercept</a:t>
            </a:r>
            <a:r>
              <a:rPr lang="en-US" sz="4000" dirty="0" smtClean="0"/>
              <a:t> – the point at which the line intersects the x-axis at </a:t>
            </a:r>
            <a:r>
              <a:rPr lang="en-US" sz="4000" b="1" dirty="0" smtClean="0"/>
              <a:t>(x, 0)</a:t>
            </a:r>
          </a:p>
          <a:p>
            <a:endParaRPr lang="en-US" sz="4000" dirty="0"/>
          </a:p>
          <a:p>
            <a:r>
              <a:rPr lang="en-US" sz="4000" b="1" u="sng" dirty="0" smtClean="0"/>
              <a:t>y-intercept</a:t>
            </a:r>
            <a:r>
              <a:rPr lang="en-US" sz="4000" dirty="0" smtClean="0"/>
              <a:t> – the point at which the line intersects the y-axis at </a:t>
            </a:r>
            <a:r>
              <a:rPr lang="en-US" sz="4000" b="1" dirty="0" smtClean="0"/>
              <a:t>(0, y)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94663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Find the x and y intercepts, then graph.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581400" cy="83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/>
              <a:t>-3x + 2y = 12</a:t>
            </a:r>
            <a:endParaRPr lang="en-US" sz="4400" b="1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4134582" y="2005906"/>
            <a:ext cx="4780818" cy="4623494"/>
            <a:chOff x="6021" y="5404"/>
            <a:chExt cx="3960" cy="2880"/>
          </a:xfrm>
        </p:grpSpPr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6201" y="6844"/>
              <a:ext cx="37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8001" y="5404"/>
              <a:ext cx="0" cy="288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 flipV="1">
              <a:off x="8001" y="5404"/>
              <a:ext cx="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 flipH="1">
              <a:off x="6021" y="684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8181" y="5404"/>
              <a:ext cx="0" cy="2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8361" y="5404"/>
              <a:ext cx="0" cy="2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8541" y="5404"/>
              <a:ext cx="0" cy="2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8721" y="5404"/>
              <a:ext cx="0" cy="2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8901" y="5404"/>
              <a:ext cx="0" cy="2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9081" y="5404"/>
              <a:ext cx="0" cy="2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9261" y="5404"/>
              <a:ext cx="0" cy="2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9441" y="5404"/>
              <a:ext cx="0" cy="2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9621" y="5404"/>
              <a:ext cx="0" cy="2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7821" y="5404"/>
              <a:ext cx="0" cy="2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7641" y="5404"/>
              <a:ext cx="0" cy="2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7461" y="5404"/>
              <a:ext cx="0" cy="2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7281" y="5404"/>
              <a:ext cx="0" cy="2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7101" y="5404"/>
              <a:ext cx="0" cy="2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6921" y="5404"/>
              <a:ext cx="0" cy="2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6741" y="5404"/>
              <a:ext cx="0" cy="2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6561" y="5404"/>
              <a:ext cx="0" cy="2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6381" y="5404"/>
              <a:ext cx="0" cy="2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6201" y="6664"/>
              <a:ext cx="3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6201" y="6484"/>
              <a:ext cx="3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>
              <a:off x="6201" y="6304"/>
              <a:ext cx="3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>
              <a:off x="6201" y="6124"/>
              <a:ext cx="3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>
              <a:off x="6201" y="5944"/>
              <a:ext cx="3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>
              <a:off x="6201" y="5764"/>
              <a:ext cx="3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auto">
            <a:xfrm>
              <a:off x="6201" y="7024"/>
              <a:ext cx="3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>
              <a:off x="6201" y="7204"/>
              <a:ext cx="3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>
              <a:off x="6201" y="7384"/>
              <a:ext cx="3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>
              <a:off x="6201" y="7564"/>
              <a:ext cx="3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>
              <a:off x="6201" y="7744"/>
              <a:ext cx="3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37"/>
            <p:cNvSpPr>
              <a:spLocks noChangeShapeType="1"/>
            </p:cNvSpPr>
            <p:nvPr/>
          </p:nvSpPr>
          <p:spPr bwMode="auto">
            <a:xfrm>
              <a:off x="6201" y="7924"/>
              <a:ext cx="3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>
              <a:off x="6201" y="5584"/>
              <a:ext cx="3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0106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Increasing, Decreasing, or Constant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Sweep from left to right and notice what happens to the y-values</a:t>
            </a:r>
          </a:p>
          <a:p>
            <a:endParaRPr lang="en-US" sz="3600" dirty="0"/>
          </a:p>
          <a:p>
            <a:r>
              <a:rPr lang="en-US" sz="3600" b="1" i="1" dirty="0" smtClean="0"/>
              <a:t>Increasing</a:t>
            </a:r>
            <a:r>
              <a:rPr lang="en-US" sz="3600" dirty="0" smtClean="0"/>
              <a:t> goes up (L to R)</a:t>
            </a:r>
          </a:p>
          <a:p>
            <a:r>
              <a:rPr lang="en-US" sz="3600" b="1" i="1" dirty="0" smtClean="0"/>
              <a:t>Decreasing</a:t>
            </a:r>
            <a:r>
              <a:rPr lang="en-US" sz="3600" dirty="0" smtClean="0"/>
              <a:t> falls down (L to R)</a:t>
            </a:r>
          </a:p>
          <a:p>
            <a:r>
              <a:rPr lang="en-US" sz="3600" b="1" i="1" dirty="0" smtClean="0"/>
              <a:t>Constant</a:t>
            </a:r>
            <a:r>
              <a:rPr lang="en-US" sz="3600" dirty="0" smtClean="0"/>
              <a:t> is a horizontal graph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6787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Continuous </a:t>
            </a:r>
            <a:r>
              <a:rPr lang="en-US" sz="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</a:t>
            </a:r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Discrete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1"/>
            <a:ext cx="8229600" cy="2743200"/>
          </a:xfrm>
        </p:spPr>
        <p:txBody>
          <a:bodyPr>
            <a:normAutofit/>
          </a:bodyPr>
          <a:lstStyle/>
          <a:p>
            <a:r>
              <a:rPr lang="en-US" sz="4400" b="1" i="1" dirty="0" smtClean="0"/>
              <a:t>Continuous</a:t>
            </a:r>
            <a:r>
              <a:rPr lang="en-US" sz="4400" dirty="0" smtClean="0"/>
              <a:t> has NO breaks</a:t>
            </a:r>
          </a:p>
          <a:p>
            <a:endParaRPr lang="en-US" sz="4400" dirty="0"/>
          </a:p>
          <a:p>
            <a:r>
              <a:rPr lang="en-US" sz="4400" b="1" i="1" dirty="0" smtClean="0"/>
              <a:t>Discrete</a:t>
            </a:r>
            <a:r>
              <a:rPr lang="en-US" sz="4400" dirty="0" smtClean="0"/>
              <a:t> has gaps or breaks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5501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Extrema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r>
              <a:rPr lang="en-US" sz="4400" b="1" u="sng" dirty="0" smtClean="0"/>
              <a:t>Minimum Point </a:t>
            </a:r>
            <a:r>
              <a:rPr lang="en-US" sz="4400" dirty="0" smtClean="0"/>
              <a:t>– greatest value of the function</a:t>
            </a:r>
          </a:p>
          <a:p>
            <a:endParaRPr lang="en-US" sz="4400" dirty="0" smtClean="0"/>
          </a:p>
          <a:p>
            <a:r>
              <a:rPr lang="en-US" sz="4400" b="1" u="sng" dirty="0" smtClean="0"/>
              <a:t>Maximum Point </a:t>
            </a:r>
            <a:r>
              <a:rPr lang="en-US" sz="4400" dirty="0" smtClean="0"/>
              <a:t>– least value of the function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9425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Domain &amp; Range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Domain</a:t>
            </a:r>
            <a:r>
              <a:rPr lang="en-US" sz="4000" dirty="0" smtClean="0"/>
              <a:t> – all x-values of a function</a:t>
            </a:r>
          </a:p>
          <a:p>
            <a:endParaRPr lang="en-US" sz="4000" dirty="0"/>
          </a:p>
          <a:p>
            <a:r>
              <a:rPr lang="en-US" sz="4000" b="1" u="sng" dirty="0" smtClean="0"/>
              <a:t>Range</a:t>
            </a:r>
            <a:r>
              <a:rPr lang="en-US" sz="4000" dirty="0" smtClean="0"/>
              <a:t> – all y-values of a function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8411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328</Words>
  <Application>Microsoft Office PowerPoint</Application>
  <PresentationFormat>On-screen Show (4:3)</PresentationFormat>
  <Paragraphs>55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iRespondGraphMaster</vt:lpstr>
      <vt:lpstr>iRespondQuestionMaster</vt:lpstr>
      <vt:lpstr>The graph below represents Maria’s distance from home one day as she rode her bike to meet friends and do a couple of errands for her mom before returning home. </vt:lpstr>
      <vt:lpstr>Review HW</vt:lpstr>
      <vt:lpstr>Characteristics of Functions</vt:lpstr>
      <vt:lpstr>Intercepts</vt:lpstr>
      <vt:lpstr>Find the x and y intercepts, then graph.</vt:lpstr>
      <vt:lpstr>Increasing, Decreasing, or Constant </vt:lpstr>
      <vt:lpstr>Continuous vs Discrete</vt:lpstr>
      <vt:lpstr>Extrema</vt:lpstr>
      <vt:lpstr>Domain &amp; Range</vt:lpstr>
      <vt:lpstr>Notation</vt:lpstr>
      <vt:lpstr>Asymptote</vt:lpstr>
      <vt:lpstr>Characteristics</vt:lpstr>
      <vt:lpstr>Characteristics</vt:lpstr>
      <vt:lpstr>Classwork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graph below represents Maria’s distance from home one day as she rode her bike to meet friends and do a couple of errands for her mom before returning home.</dc:title>
  <dc:creator>Emily Freeman</dc:creator>
  <cp:lastModifiedBy>Emily Freeman</cp:lastModifiedBy>
  <cp:revision>9</cp:revision>
  <dcterms:created xsi:type="dcterms:W3CDTF">2012-09-24T01:05:16Z</dcterms:created>
  <dcterms:modified xsi:type="dcterms:W3CDTF">2012-09-24T11:59:25Z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