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25"/>
  </p:handoutMasterIdLst>
  <p:sldIdLst>
    <p:sldId id="264" r:id="rId4"/>
    <p:sldId id="265" r:id="rId5"/>
    <p:sldId id="280" r:id="rId6"/>
    <p:sldId id="281" r:id="rId7"/>
    <p:sldId id="282" r:id="rId8"/>
    <p:sldId id="279" r:id="rId9"/>
    <p:sldId id="276" r:id="rId10"/>
    <p:sldId id="256" r:id="rId11"/>
    <p:sldId id="268" r:id="rId12"/>
    <p:sldId id="269" r:id="rId13"/>
    <p:sldId id="270" r:id="rId14"/>
    <p:sldId id="278" r:id="rId15"/>
    <p:sldId id="271" r:id="rId16"/>
    <p:sldId id="277" r:id="rId17"/>
    <p:sldId id="272" r:id="rId18"/>
    <p:sldId id="258" r:id="rId19"/>
    <p:sldId id="259" r:id="rId20"/>
    <p:sldId id="273" r:id="rId21"/>
    <p:sldId id="274" r:id="rId22"/>
    <p:sldId id="275" r:id="rId23"/>
    <p:sldId id="263" r:id="rId24"/>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6F66F765-DB13-4E7F-A691-AA8CC03D47D2}" type="datetimeFigureOut">
              <a:rPr lang="en-US" smtClean="0"/>
              <a:t>3/26/2013</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241EFEDF-9D94-4B19-AB82-A710B373C370}" type="slidenum">
              <a:rPr lang="en-US" smtClean="0"/>
              <a:t>‹#›</a:t>
            </a:fld>
            <a:endParaRPr lang="en-US"/>
          </a:p>
        </p:txBody>
      </p:sp>
    </p:spTree>
    <p:extLst>
      <p:ext uri="{BB962C8B-B14F-4D97-AF65-F5344CB8AC3E}">
        <p14:creationId xmlns:p14="http://schemas.microsoft.com/office/powerpoint/2010/main" val="1936172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94084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73713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15257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47109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759939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55508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08337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54126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69455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12437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9176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47109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73713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15257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471092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759939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555084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083374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54126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694552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124370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9176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759939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73713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702BB6-96B2-4F2C-97AD-047753D1C82E}" type="datetimeFigureOut">
              <a:rPr lang="en-US" smtClean="0"/>
              <a:t>3/26/2013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15257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55508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02BB6-96B2-4F2C-97AD-047753D1C82E}"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08337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02BB6-96B2-4F2C-97AD-047753D1C82E}"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54126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2BB6-96B2-4F2C-97AD-047753D1C82E}"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16945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3124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02BB6-96B2-4F2C-97AD-047753D1C82E}"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8CA9B-481D-4C90-9F00-D13A573A196C}" type="slidenum">
              <a:rPr lang="en-US" smtClean="0"/>
              <a:t>‹#›</a:t>
            </a:fld>
            <a:endParaRPr lang="en-US"/>
          </a:p>
        </p:txBody>
      </p:sp>
    </p:spTree>
    <p:extLst>
      <p:ext uri="{BB962C8B-B14F-4D97-AF65-F5344CB8AC3E}">
        <p14:creationId xmlns:p14="http://schemas.microsoft.com/office/powerpoint/2010/main" val="29176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02BB6-96B2-4F2C-97AD-047753D1C82E}"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8CA9B-481D-4C90-9F00-D13A573A196C}" type="slidenum">
              <a:rPr lang="en-US" smtClean="0"/>
              <a:t>‹#›</a:t>
            </a:fld>
            <a:endParaRPr lang="en-US"/>
          </a:p>
        </p:txBody>
      </p:sp>
    </p:spTree>
    <p:extLst>
      <p:ext uri="{BB962C8B-B14F-4D97-AF65-F5344CB8AC3E}">
        <p14:creationId xmlns:p14="http://schemas.microsoft.com/office/powerpoint/2010/main" val="39910610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991061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9910610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Warm Up</a:t>
            </a:r>
            <a:endParaRPr lang="en-US" sz="7200" b="1" dirty="0">
              <a:solidFill>
                <a:srgbClr val="FFFF00"/>
              </a:solidFill>
              <a:latin typeface="Century Gothic" pitchFamily="34" charset="0"/>
            </a:endParaRPr>
          </a:p>
        </p:txBody>
      </p:sp>
      <p:sp>
        <p:nvSpPr>
          <p:cNvPr id="3" name="Subtitle 2"/>
          <p:cNvSpPr>
            <a:spLocks noGrp="1"/>
          </p:cNvSpPr>
          <p:nvPr>
            <p:ph type="subTitle" idx="1"/>
          </p:nvPr>
        </p:nvSpPr>
        <p:spPr>
          <a:xfrm>
            <a:off x="914400" y="1066800"/>
            <a:ext cx="7086600" cy="838200"/>
          </a:xfrm>
        </p:spPr>
        <p:txBody>
          <a:bodyPr>
            <a:noAutofit/>
          </a:bodyPr>
          <a:lstStyle/>
          <a:p>
            <a:r>
              <a:rPr lang="en-US" sz="4000" b="1" dirty="0">
                <a:solidFill>
                  <a:srgbClr val="FF0066"/>
                </a:solidFill>
                <a:latin typeface="Century Gothic" pitchFamily="34" charset="0"/>
              </a:rPr>
              <a:t>13, 13, 15, 9, 9, 12, 13, 15, </a:t>
            </a:r>
            <a:r>
              <a:rPr lang="en-US" sz="4000" b="1" dirty="0" smtClean="0">
                <a:solidFill>
                  <a:srgbClr val="FF0066"/>
                </a:solidFill>
                <a:latin typeface="Century Gothic" pitchFamily="34" charset="0"/>
              </a:rPr>
              <a:t>11</a:t>
            </a:r>
            <a:endParaRPr lang="en-US" sz="4000" dirty="0">
              <a:solidFill>
                <a:srgbClr val="FF0066"/>
              </a:solidFill>
              <a:latin typeface="Century Gothic" pitchFamily="34" charset="0"/>
            </a:endParaRPr>
          </a:p>
        </p:txBody>
      </p:sp>
      <p:sp>
        <p:nvSpPr>
          <p:cNvPr id="4" name="Subtitle 2"/>
          <p:cNvSpPr txBox="1">
            <a:spLocks/>
          </p:cNvSpPr>
          <p:nvPr/>
        </p:nvSpPr>
        <p:spPr>
          <a:xfrm>
            <a:off x="152400" y="1828800"/>
            <a:ext cx="8991600" cy="3505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sz="3300" dirty="0" smtClean="0">
                <a:latin typeface="Century Gothic" pitchFamily="34" charset="0"/>
              </a:rPr>
              <a:t>Find Q1, Median, and Q3</a:t>
            </a:r>
          </a:p>
          <a:p>
            <a:pPr algn="l"/>
            <a:endParaRPr lang="en-US" sz="3300" dirty="0" smtClean="0">
              <a:latin typeface="Century Gothic" pitchFamily="34" charset="0"/>
            </a:endParaRPr>
          </a:p>
          <a:p>
            <a:pPr marL="742950" indent="-742950" algn="l">
              <a:buFont typeface="+mj-lt"/>
              <a:buAutoNum type="arabicPeriod" startAt="2"/>
            </a:pPr>
            <a:r>
              <a:rPr lang="en-US" sz="3300" dirty="0" smtClean="0">
                <a:latin typeface="Century Gothic" pitchFamily="34" charset="0"/>
              </a:rPr>
              <a:t>Find the IQR</a:t>
            </a:r>
          </a:p>
          <a:p>
            <a:pPr algn="l"/>
            <a:endParaRPr lang="en-US" sz="3300" dirty="0" smtClean="0">
              <a:latin typeface="Century Gothic" pitchFamily="34" charset="0"/>
            </a:endParaRPr>
          </a:p>
          <a:p>
            <a:pPr marL="742950" indent="-742950" algn="l">
              <a:buFont typeface="+mj-lt"/>
              <a:buAutoNum type="arabicPeriod" startAt="3"/>
            </a:pPr>
            <a:r>
              <a:rPr lang="en-US" sz="3300" dirty="0" smtClean="0">
                <a:latin typeface="Century Gothic" pitchFamily="34" charset="0"/>
              </a:rPr>
              <a:t>Find the mean.</a:t>
            </a:r>
          </a:p>
          <a:p>
            <a:pPr algn="l"/>
            <a:endParaRPr lang="en-US" sz="3300" dirty="0" smtClean="0">
              <a:latin typeface="Century Gothic" pitchFamily="34" charset="0"/>
            </a:endParaRPr>
          </a:p>
          <a:p>
            <a:pPr marL="742950" indent="-742950" algn="l">
              <a:buFont typeface="+mj-lt"/>
              <a:buAutoNum type="arabicPeriod" startAt="4"/>
            </a:pPr>
            <a:r>
              <a:rPr lang="en-US" sz="3300" dirty="0" smtClean="0">
                <a:latin typeface="Century Gothic" pitchFamily="34" charset="0"/>
              </a:rPr>
              <a:t>Find the mean absolute deviation.</a:t>
            </a:r>
            <a:endParaRPr lang="en-US" sz="3300" dirty="0">
              <a:latin typeface="Century Gothic"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16540712"/>
              </p:ext>
            </p:extLst>
          </p:nvPr>
        </p:nvGraphicFramePr>
        <p:xfrm>
          <a:off x="762000" y="2514600"/>
          <a:ext cx="1562100" cy="533400"/>
        </p:xfrm>
        <a:graphic>
          <a:graphicData uri="http://schemas.openxmlformats.org/presentationml/2006/ole">
            <mc:AlternateContent xmlns:mc="http://schemas.openxmlformats.org/markup-compatibility/2006">
              <mc:Choice xmlns:v="urn:schemas-microsoft-com:vml" Requires="v">
                <p:oleObj spid="_x0000_s5207" name="Equation" r:id="rId3" imgW="520560" imgH="177480" progId="Equation.DSMT4">
                  <p:embed/>
                </p:oleObj>
              </mc:Choice>
              <mc:Fallback>
                <p:oleObj name="Equation" r:id="rId3" imgW="520560" imgH="177480" progId="Equation.DSMT4">
                  <p:embed/>
                  <p:pic>
                    <p:nvPicPr>
                      <p:cNvPr id="0" name=""/>
                      <p:cNvPicPr/>
                      <p:nvPr/>
                    </p:nvPicPr>
                    <p:blipFill>
                      <a:blip r:embed="rId4"/>
                      <a:stretch>
                        <a:fillRect/>
                      </a:stretch>
                    </p:blipFill>
                    <p:spPr>
                      <a:xfrm>
                        <a:off x="762000" y="2514600"/>
                        <a:ext cx="1562100" cy="533400"/>
                      </a:xfrm>
                      <a:prstGeom prst="rect">
                        <a:avLst/>
                      </a:prstGeom>
                      <a:ln>
                        <a:solidFill>
                          <a:srgbClr val="FF0066"/>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2535381"/>
              </p:ext>
            </p:extLst>
          </p:nvPr>
        </p:nvGraphicFramePr>
        <p:xfrm>
          <a:off x="2933700" y="2514600"/>
          <a:ext cx="2781300" cy="533400"/>
        </p:xfrm>
        <a:graphic>
          <a:graphicData uri="http://schemas.openxmlformats.org/presentationml/2006/ole">
            <mc:AlternateContent xmlns:mc="http://schemas.openxmlformats.org/markup-compatibility/2006">
              <mc:Choice xmlns:v="urn:schemas-microsoft-com:vml" Requires="v">
                <p:oleObj spid="_x0000_s5208" name="Equation" r:id="rId5" imgW="927000" imgH="177480" progId="Equation.DSMT4">
                  <p:embed/>
                </p:oleObj>
              </mc:Choice>
              <mc:Fallback>
                <p:oleObj name="Equation" r:id="rId5" imgW="927000" imgH="177480" progId="Equation.DSMT4">
                  <p:embed/>
                  <p:pic>
                    <p:nvPicPr>
                      <p:cNvPr id="0" name="Object 4"/>
                      <p:cNvPicPr>
                        <a:picLocks noChangeAspect="1" noChangeArrowheads="1"/>
                      </p:cNvPicPr>
                      <p:nvPr/>
                    </p:nvPicPr>
                    <p:blipFill>
                      <a:blip r:embed="rId6"/>
                      <a:srcRect/>
                      <a:stretch>
                        <a:fillRect/>
                      </a:stretch>
                    </p:blipFill>
                    <p:spPr bwMode="auto">
                      <a:xfrm>
                        <a:off x="2933700" y="2514600"/>
                        <a:ext cx="2781300" cy="53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58495343"/>
              </p:ext>
            </p:extLst>
          </p:nvPr>
        </p:nvGraphicFramePr>
        <p:xfrm>
          <a:off x="6210300" y="2514600"/>
          <a:ext cx="1714500" cy="533400"/>
        </p:xfrm>
        <a:graphic>
          <a:graphicData uri="http://schemas.openxmlformats.org/presentationml/2006/ole">
            <mc:AlternateContent xmlns:mc="http://schemas.openxmlformats.org/markup-compatibility/2006">
              <mc:Choice xmlns:v="urn:schemas-microsoft-com:vml" Requires="v">
                <p:oleObj spid="_x0000_s5209" name="Equation" r:id="rId7" imgW="571320" imgH="177480" progId="Equation.DSMT4">
                  <p:embed/>
                </p:oleObj>
              </mc:Choice>
              <mc:Fallback>
                <p:oleObj name="Equation" r:id="rId7" imgW="571320" imgH="177480" progId="Equation.DSMT4">
                  <p:embed/>
                  <p:pic>
                    <p:nvPicPr>
                      <p:cNvPr id="0" name="Object 4"/>
                      <p:cNvPicPr>
                        <a:picLocks noChangeAspect="1" noChangeArrowheads="1"/>
                      </p:cNvPicPr>
                      <p:nvPr/>
                    </p:nvPicPr>
                    <p:blipFill>
                      <a:blip r:embed="rId8"/>
                      <a:srcRect/>
                      <a:stretch>
                        <a:fillRect/>
                      </a:stretch>
                    </p:blipFill>
                    <p:spPr bwMode="auto">
                      <a:xfrm>
                        <a:off x="6210300" y="2514600"/>
                        <a:ext cx="1714500" cy="53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05481039"/>
              </p:ext>
            </p:extLst>
          </p:nvPr>
        </p:nvGraphicFramePr>
        <p:xfrm>
          <a:off x="723900" y="3657600"/>
          <a:ext cx="1638300" cy="533400"/>
        </p:xfrm>
        <a:graphic>
          <a:graphicData uri="http://schemas.openxmlformats.org/presentationml/2006/ole">
            <mc:AlternateContent xmlns:mc="http://schemas.openxmlformats.org/markup-compatibility/2006">
              <mc:Choice xmlns:v="urn:schemas-microsoft-com:vml" Requires="v">
                <p:oleObj spid="_x0000_s5210" name="Equation" r:id="rId9" imgW="545760" imgH="177480" progId="Equation.DSMT4">
                  <p:embed/>
                </p:oleObj>
              </mc:Choice>
              <mc:Fallback>
                <p:oleObj name="Equation" r:id="rId9" imgW="545760" imgH="177480" progId="Equation.DSMT4">
                  <p:embed/>
                  <p:pic>
                    <p:nvPicPr>
                      <p:cNvPr id="0" name="Object 4"/>
                      <p:cNvPicPr>
                        <a:picLocks noChangeAspect="1" noChangeArrowheads="1"/>
                      </p:cNvPicPr>
                      <p:nvPr/>
                    </p:nvPicPr>
                    <p:blipFill>
                      <a:blip r:embed="rId10"/>
                      <a:srcRect/>
                      <a:stretch>
                        <a:fillRect/>
                      </a:stretch>
                    </p:blipFill>
                    <p:spPr bwMode="auto">
                      <a:xfrm>
                        <a:off x="723900" y="3657600"/>
                        <a:ext cx="1638300" cy="53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26344848"/>
              </p:ext>
            </p:extLst>
          </p:nvPr>
        </p:nvGraphicFramePr>
        <p:xfrm>
          <a:off x="685800" y="4876800"/>
          <a:ext cx="1981200" cy="533400"/>
        </p:xfrm>
        <a:graphic>
          <a:graphicData uri="http://schemas.openxmlformats.org/presentationml/2006/ole">
            <mc:AlternateContent xmlns:mc="http://schemas.openxmlformats.org/markup-compatibility/2006">
              <mc:Choice xmlns:v="urn:schemas-microsoft-com:vml" Requires="v">
                <p:oleObj spid="_x0000_s5211" name="Equation" r:id="rId11" imgW="660240" imgH="177480" progId="Equation.DSMT4">
                  <p:embed/>
                </p:oleObj>
              </mc:Choice>
              <mc:Fallback>
                <p:oleObj name="Equation" r:id="rId11" imgW="660240" imgH="177480" progId="Equation.DSMT4">
                  <p:embed/>
                  <p:pic>
                    <p:nvPicPr>
                      <p:cNvPr id="0" name="Object 7"/>
                      <p:cNvPicPr>
                        <a:picLocks noChangeAspect="1" noChangeArrowheads="1"/>
                      </p:cNvPicPr>
                      <p:nvPr/>
                    </p:nvPicPr>
                    <p:blipFill>
                      <a:blip r:embed="rId12"/>
                      <a:srcRect/>
                      <a:stretch>
                        <a:fillRect/>
                      </a:stretch>
                    </p:blipFill>
                    <p:spPr bwMode="auto">
                      <a:xfrm>
                        <a:off x="685800" y="4876800"/>
                        <a:ext cx="1981200" cy="53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5243709"/>
              </p:ext>
            </p:extLst>
          </p:nvPr>
        </p:nvGraphicFramePr>
        <p:xfrm>
          <a:off x="685800" y="6096000"/>
          <a:ext cx="2514600" cy="533400"/>
        </p:xfrm>
        <a:graphic>
          <a:graphicData uri="http://schemas.openxmlformats.org/presentationml/2006/ole">
            <mc:AlternateContent xmlns:mc="http://schemas.openxmlformats.org/markup-compatibility/2006">
              <mc:Choice xmlns:v="urn:schemas-microsoft-com:vml" Requires="v">
                <p:oleObj spid="_x0000_s5212" name="Equation" r:id="rId13" imgW="838080" imgH="177480" progId="Equation.DSMT4">
                  <p:embed/>
                </p:oleObj>
              </mc:Choice>
              <mc:Fallback>
                <p:oleObj name="Equation" r:id="rId13" imgW="838080" imgH="177480" progId="Equation.DSMT4">
                  <p:embed/>
                  <p:pic>
                    <p:nvPicPr>
                      <p:cNvPr id="0" name="Object 8"/>
                      <p:cNvPicPr>
                        <a:picLocks noChangeAspect="1" noChangeArrowheads="1"/>
                      </p:cNvPicPr>
                      <p:nvPr/>
                    </p:nvPicPr>
                    <p:blipFill>
                      <a:blip r:embed="rId14"/>
                      <a:srcRect/>
                      <a:stretch>
                        <a:fillRect/>
                      </a:stretch>
                    </p:blipFill>
                    <p:spPr bwMode="auto">
                      <a:xfrm>
                        <a:off x="685800" y="6096000"/>
                        <a:ext cx="2514600" cy="53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76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1:</a:t>
            </a:r>
            <a:endParaRPr lang="en-US" b="1" dirty="0">
              <a:solidFill>
                <a:srgbClr val="FF0066"/>
              </a:solidFill>
              <a:latin typeface="Century Gothic" pitchFamily="34" charset="0"/>
            </a:endParaRPr>
          </a:p>
        </p:txBody>
      </p:sp>
      <p:sp>
        <p:nvSpPr>
          <p:cNvPr id="4" name="Text Box 3"/>
          <p:cNvSpPr txBox="1">
            <a:spLocks noChangeArrowheads="1"/>
          </p:cNvSpPr>
          <p:nvPr/>
        </p:nvSpPr>
        <p:spPr bwMode="auto">
          <a:xfrm>
            <a:off x="609600" y="9144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The environment club is interested in the relationship between the number of canned beverages sold in the cafeteria and the number of cans that are recycled. The data they collected are listed in this chart.</a:t>
            </a:r>
            <a:endParaRPr lang="en-US" b="1" dirty="0">
              <a:latin typeface="Century Gothic" pitchFamily="34"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638338941"/>
              </p:ext>
            </p:extLst>
          </p:nvPr>
        </p:nvGraphicFramePr>
        <p:xfrm>
          <a:off x="266701" y="3352800"/>
          <a:ext cx="8610597" cy="1889760"/>
        </p:xfrm>
        <a:graphic>
          <a:graphicData uri="http://schemas.openxmlformats.org/drawingml/2006/table">
            <a:tbl>
              <a:tblPr>
                <a:tableStyleId>{284E427A-3D55-4303-BF80-6455036E1DE7}</a:tableStyleId>
              </a:tblPr>
              <a:tblGrid>
                <a:gridCol w="1949502"/>
                <a:gridCol w="831766"/>
                <a:gridCol w="831762"/>
                <a:gridCol w="833509"/>
                <a:gridCol w="830022"/>
                <a:gridCol w="833509"/>
                <a:gridCol w="833509"/>
                <a:gridCol w="833509"/>
                <a:gridCol w="833509"/>
              </a:tblGrid>
              <a:tr h="4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 of Cans Sold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18</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15</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19</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8</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10</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13</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9</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14</a:t>
                      </a:r>
                    </a:p>
                  </a:txBody>
                  <a:tcPr anchor="ctr" horzOverflow="overflow"/>
                </a:tc>
              </a:tr>
              <a:tr h="560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 of Cans Recycled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8</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6</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10</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6</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Century Gothic" pitchFamily="34" charset="0"/>
                        </a:rPr>
                        <a:t>3</a:t>
                      </a:r>
                      <a:endParaRPr kumimoji="0" lang="en-US" sz="2800" b="1" i="0" u="none" strike="noStrike" cap="none" normalizeH="0" baseline="0" dirty="0" smtClean="0">
                        <a:ln>
                          <a:noFill/>
                        </a:ln>
                        <a:solidFill>
                          <a:schemeClr val="bg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7</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entury Gothic" pitchFamily="34" charset="0"/>
                        </a:rPr>
                        <a:t>4</a:t>
                      </a:r>
                    </a:p>
                  </a:txBody>
                  <a:tcPr anchor="ctr" horzOverflow="overflow"/>
                </a:tc>
              </a:tr>
            </a:tbl>
          </a:graphicData>
        </a:graphic>
      </p:graphicFrame>
      <p:sp>
        <p:nvSpPr>
          <p:cNvPr id="8" name="Text Box 3"/>
          <p:cNvSpPr txBox="1">
            <a:spLocks noChangeArrowheads="1"/>
          </p:cNvSpPr>
          <p:nvPr/>
        </p:nvSpPr>
        <p:spPr bwMode="auto">
          <a:xfrm>
            <a:off x="603504" y="5350193"/>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Follow the three steps to find the line of best fit by hand and write it’s equation.</a:t>
            </a:r>
            <a:endParaRPr lang="en-US" b="1" dirty="0">
              <a:latin typeface="Century Gothic" pitchFamily="34" charset="0"/>
            </a:endParaRPr>
          </a:p>
        </p:txBody>
      </p:sp>
    </p:spTree>
    <p:extLst>
      <p:ext uri="{BB962C8B-B14F-4D97-AF65-F5344CB8AC3E}">
        <p14:creationId xmlns:p14="http://schemas.microsoft.com/office/powerpoint/2010/main" val="2553331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1:</a:t>
            </a:r>
            <a:endParaRPr lang="en-US" b="1" dirty="0">
              <a:solidFill>
                <a:srgbClr val="FF0066"/>
              </a:solidFill>
              <a:latin typeface="Century Gothic"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990600"/>
            <a:ext cx="900545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31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1:</a:t>
            </a:r>
            <a:endParaRPr lang="en-US" b="1" dirty="0">
              <a:solidFill>
                <a:srgbClr val="FF0066"/>
              </a:solidFill>
              <a:latin typeface="Century Gothic"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831" b="13035"/>
          <a:stretch/>
        </p:blipFill>
        <p:spPr>
          <a:xfrm>
            <a:off x="0" y="2320119"/>
            <a:ext cx="9144000" cy="3643954"/>
          </a:xfrm>
          <a:prstGeom prst="rect">
            <a:avLst/>
          </a:prstGeom>
        </p:spPr>
      </p:pic>
    </p:spTree>
    <p:extLst>
      <p:ext uri="{BB962C8B-B14F-4D97-AF65-F5344CB8AC3E}">
        <p14:creationId xmlns:p14="http://schemas.microsoft.com/office/powerpoint/2010/main" val="3706442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2:</a:t>
            </a:r>
            <a:endParaRPr lang="en-US" b="1" dirty="0">
              <a:solidFill>
                <a:srgbClr val="FF0066"/>
              </a:solidFill>
              <a:latin typeface="Century Gothic" pitchFamily="34" charset="0"/>
            </a:endParaRPr>
          </a:p>
        </p:txBody>
      </p:sp>
      <p:sp>
        <p:nvSpPr>
          <p:cNvPr id="4" name="Text Box 3"/>
          <p:cNvSpPr txBox="1">
            <a:spLocks noChangeArrowheads="1"/>
          </p:cNvSpPr>
          <p:nvPr/>
        </p:nvSpPr>
        <p:spPr bwMode="auto">
          <a:xfrm>
            <a:off x="3172968" y="69128"/>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a:t>
            </a:r>
            <a:r>
              <a:rPr lang="en-US" sz="2800" dirty="0" smtClean="0">
                <a:latin typeface="Century Gothic" pitchFamily="34" charset="0"/>
              </a:rPr>
              <a:t>Try it own your own!</a:t>
            </a:r>
            <a:endParaRPr lang="en-US" sz="2800" b="1" dirty="0">
              <a:latin typeface="Century Gothic"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56310"/>
            <a:ext cx="9067800" cy="498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06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2:</a:t>
            </a:r>
            <a:endParaRPr lang="en-US" b="1" dirty="0">
              <a:solidFill>
                <a:srgbClr val="FF0066"/>
              </a:solidFill>
              <a:latin typeface="Century Gothic" pitchFamily="34" charset="0"/>
            </a:endParaRPr>
          </a:p>
        </p:txBody>
      </p:sp>
      <p:sp>
        <p:nvSpPr>
          <p:cNvPr id="4" name="Text Box 3"/>
          <p:cNvSpPr txBox="1">
            <a:spLocks noChangeArrowheads="1"/>
          </p:cNvSpPr>
          <p:nvPr/>
        </p:nvSpPr>
        <p:spPr bwMode="auto">
          <a:xfrm>
            <a:off x="3172968" y="69128"/>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a:t>
            </a:r>
            <a:r>
              <a:rPr lang="en-US" sz="2800" dirty="0" smtClean="0">
                <a:latin typeface="Century Gothic" pitchFamily="34" charset="0"/>
              </a:rPr>
              <a:t>Try it own your own!</a:t>
            </a:r>
            <a:endParaRPr lang="en-US" sz="2800" b="1" dirty="0">
              <a:latin typeface="Century Gothic"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283" b="5274"/>
          <a:stretch/>
        </p:blipFill>
        <p:spPr>
          <a:xfrm>
            <a:off x="0" y="1596788"/>
            <a:ext cx="9144000" cy="4899546"/>
          </a:xfrm>
          <a:prstGeom prst="rect">
            <a:avLst/>
          </a:prstGeom>
        </p:spPr>
      </p:pic>
    </p:spTree>
    <p:extLst>
      <p:ext uri="{BB962C8B-B14F-4D97-AF65-F5344CB8AC3E}">
        <p14:creationId xmlns:p14="http://schemas.microsoft.com/office/powerpoint/2010/main" val="13324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p>
            <a:r>
              <a:rPr lang="en-US" sz="7000" b="1" dirty="0" smtClean="0">
                <a:solidFill>
                  <a:srgbClr val="FF0066"/>
                </a:solidFill>
                <a:latin typeface="Century Gothic" pitchFamily="34" charset="0"/>
              </a:rPr>
              <a:t>Line of Best Fit</a:t>
            </a:r>
            <a:endParaRPr lang="en-US" sz="7000" b="1" dirty="0">
              <a:solidFill>
                <a:srgbClr val="FF0066"/>
              </a:solidFill>
              <a:latin typeface="Century Gothic" pitchFamily="34" charset="0"/>
            </a:endParaRPr>
          </a:p>
        </p:txBody>
      </p:sp>
      <p:sp>
        <p:nvSpPr>
          <p:cNvPr id="4" name="TextBox 3"/>
          <p:cNvSpPr txBox="1"/>
          <p:nvPr/>
        </p:nvSpPr>
        <p:spPr>
          <a:xfrm>
            <a:off x="2743200" y="3581400"/>
            <a:ext cx="3581400" cy="1077218"/>
          </a:xfrm>
          <a:prstGeom prst="rect">
            <a:avLst/>
          </a:prstGeom>
          <a:noFill/>
        </p:spPr>
        <p:txBody>
          <a:bodyPr wrap="square" rtlCol="0">
            <a:spAutoFit/>
          </a:bodyPr>
          <a:lstStyle/>
          <a:p>
            <a:pPr algn="ctr"/>
            <a:r>
              <a:rPr lang="en-US" sz="3200" dirty="0" smtClean="0">
                <a:latin typeface="Century Gothic" pitchFamily="34" charset="0"/>
              </a:rPr>
              <a:t>Linear Regression by Calculator</a:t>
            </a:r>
            <a:endParaRPr lang="en-US" sz="3200" dirty="0">
              <a:latin typeface="Century Gothic" pitchFamily="34" charset="0"/>
            </a:endParaRPr>
          </a:p>
        </p:txBody>
      </p:sp>
      <p:sp>
        <p:nvSpPr>
          <p:cNvPr id="5" name="Title 1"/>
          <p:cNvSpPr txBox="1">
            <a:spLocks/>
          </p:cNvSpPr>
          <p:nvPr/>
        </p:nvSpPr>
        <p:spPr>
          <a:xfrm>
            <a:off x="647700" y="4953000"/>
            <a:ext cx="7772400" cy="147002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smtClean="0">
                <a:solidFill>
                  <a:srgbClr val="FF0066"/>
                </a:solidFill>
                <a:latin typeface="Century Gothic" pitchFamily="34" charset="0"/>
              </a:rPr>
              <a:t>See Handout for directions!</a:t>
            </a:r>
            <a:endParaRPr lang="en-US" sz="7000" b="1" dirty="0">
              <a:solidFill>
                <a:srgbClr val="FF0066"/>
              </a:solidFill>
              <a:latin typeface="Century Gothic" pitchFamily="34" charset="0"/>
            </a:endParaRPr>
          </a:p>
        </p:txBody>
      </p:sp>
    </p:spTree>
    <p:extLst>
      <p:ext uri="{BB962C8B-B14F-4D97-AF65-F5344CB8AC3E}">
        <p14:creationId xmlns:p14="http://schemas.microsoft.com/office/powerpoint/2010/main" val="4161777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latin typeface="Century Gothic" pitchFamily="34" charset="0"/>
              </a:rPr>
              <a:t>Entering Data : TI 36X - Pro</a:t>
            </a:r>
            <a:endParaRPr lang="en-US" b="1" dirty="0">
              <a:solidFill>
                <a:srgbClr val="FF0066"/>
              </a:solidFill>
              <a:latin typeface="Century Gothic" pitchFamily="34" charset="0"/>
            </a:endParaRPr>
          </a:p>
        </p:txBody>
      </p:sp>
      <p:sp>
        <p:nvSpPr>
          <p:cNvPr id="3" name="Content Placeholder 2"/>
          <p:cNvSpPr>
            <a:spLocks noGrp="1"/>
          </p:cNvSpPr>
          <p:nvPr>
            <p:ph idx="1"/>
          </p:nvPr>
        </p:nvSpPr>
        <p:spPr>
          <a:xfrm>
            <a:off x="381000" y="1600200"/>
            <a:ext cx="8229600" cy="4525963"/>
          </a:xfrm>
        </p:spPr>
        <p:txBody>
          <a:bodyPr>
            <a:noAutofit/>
          </a:bodyPr>
          <a:lstStyle/>
          <a:p>
            <a:pPr marL="514350" lvl="0" indent="-514350">
              <a:lnSpc>
                <a:spcPct val="115000"/>
              </a:lnSpc>
              <a:spcBef>
                <a:spcPts val="0"/>
              </a:spcBef>
              <a:buSzPts val="2000"/>
              <a:buFont typeface="+mj-lt"/>
              <a:buAutoNum type="arabicPeriod"/>
              <a:tabLst>
                <a:tab pos="685800" algn="l"/>
              </a:tabLst>
            </a:pPr>
            <a:r>
              <a:rPr lang="en-US" sz="2700" dirty="0" smtClean="0">
                <a:effectLst/>
                <a:latin typeface="Century Gothic" pitchFamily="34" charset="0"/>
                <a:ea typeface="Calibri"/>
                <a:cs typeface="Times New Roman"/>
              </a:rPr>
              <a:t>DATA (type in data)</a:t>
            </a:r>
            <a:endParaRPr lang="en-US" sz="2700" dirty="0">
              <a:latin typeface="Century Gothic" pitchFamily="34" charset="0"/>
              <a:ea typeface="Calibri"/>
              <a:cs typeface="Times New Roman"/>
            </a:endParaRPr>
          </a:p>
          <a:p>
            <a:pPr lvl="0">
              <a:lnSpc>
                <a:spcPct val="115000"/>
              </a:lnSpc>
              <a:spcBef>
                <a:spcPts val="0"/>
              </a:spcBef>
              <a:buSzPts val="2000"/>
              <a:buFont typeface="+mj-lt"/>
              <a:buAutoNum type="arabicPeriod"/>
              <a:tabLst>
                <a:tab pos="685800" algn="l"/>
              </a:tabLst>
            </a:pPr>
            <a:r>
              <a:rPr lang="en-US" sz="2700" dirty="0" smtClean="0">
                <a:effectLst/>
                <a:latin typeface="Century Gothic" pitchFamily="34" charset="0"/>
                <a:ea typeface="Calibri"/>
                <a:cs typeface="Times New Roman"/>
              </a:rPr>
              <a:t>  2</a:t>
            </a:r>
            <a:r>
              <a:rPr lang="en-US" sz="2700" baseline="30000" dirty="0" smtClean="0">
                <a:effectLst/>
                <a:latin typeface="Century Gothic" pitchFamily="34" charset="0"/>
                <a:ea typeface="Calibri"/>
                <a:cs typeface="Times New Roman"/>
              </a:rPr>
              <a:t>nd</a:t>
            </a:r>
            <a:r>
              <a:rPr lang="en-US" sz="2700" dirty="0" smtClean="0">
                <a:effectLst/>
                <a:latin typeface="Century Gothic" pitchFamily="34" charset="0"/>
                <a:ea typeface="Calibri"/>
                <a:cs typeface="Times New Roman"/>
              </a:rPr>
              <a:t> DATA</a:t>
            </a:r>
            <a:endParaRPr lang="en-US" sz="2700" dirty="0">
              <a:latin typeface="Century Gothic" pitchFamily="34" charset="0"/>
              <a:ea typeface="Calibri"/>
              <a:cs typeface="Times New Roman"/>
            </a:endParaRPr>
          </a:p>
          <a:p>
            <a:pPr lvl="0">
              <a:lnSpc>
                <a:spcPct val="115000"/>
              </a:lnSpc>
              <a:spcBef>
                <a:spcPts val="0"/>
              </a:spcBef>
              <a:buSzPts val="2000"/>
              <a:buFont typeface="+mj-lt"/>
              <a:buAutoNum type="arabicPeriod"/>
              <a:tabLst>
                <a:tab pos="685800" algn="l"/>
              </a:tabLst>
            </a:pPr>
            <a:r>
              <a:rPr lang="en-US" sz="2700" dirty="0" smtClean="0">
                <a:effectLst/>
                <a:latin typeface="Century Gothic" pitchFamily="34" charset="0"/>
                <a:ea typeface="Calibri"/>
                <a:cs typeface="Times New Roman"/>
              </a:rPr>
              <a:t>  2 VAR    L1   L2   Frequency of 1   </a:t>
            </a:r>
            <a:r>
              <a:rPr lang="en-US" sz="2700" dirty="0" err="1" smtClean="0">
                <a:effectLst/>
                <a:latin typeface="Century Gothic" pitchFamily="34" charset="0"/>
                <a:ea typeface="Calibri"/>
                <a:cs typeface="Times New Roman"/>
              </a:rPr>
              <a:t>Calc</a:t>
            </a:r>
            <a:endParaRPr lang="en-US" sz="2700" dirty="0">
              <a:latin typeface="Century Gothic" pitchFamily="34" charset="0"/>
              <a:ea typeface="Calibri"/>
              <a:cs typeface="Times New Roman"/>
            </a:endParaRPr>
          </a:p>
          <a:p>
            <a:pPr lvl="0">
              <a:lnSpc>
                <a:spcPct val="115000"/>
              </a:lnSpc>
              <a:spcBef>
                <a:spcPts val="0"/>
              </a:spcBef>
              <a:buSzPts val="2000"/>
              <a:buFont typeface="+mj-lt"/>
              <a:buAutoNum type="arabicPeriod"/>
              <a:tabLst>
                <a:tab pos="685800" algn="l"/>
              </a:tabLst>
            </a:pPr>
            <a:r>
              <a:rPr lang="en-US" sz="2700" dirty="0" smtClean="0">
                <a:effectLst/>
                <a:latin typeface="Century Gothic" pitchFamily="34" charset="0"/>
                <a:ea typeface="Calibri"/>
                <a:cs typeface="Times New Roman"/>
              </a:rPr>
              <a:t>  a =</a:t>
            </a:r>
            <a:r>
              <a:rPr lang="en-US" sz="2700" dirty="0" smtClean="0">
                <a:latin typeface="Century Gothic" pitchFamily="34" charset="0"/>
                <a:ea typeface="Calibri"/>
                <a:cs typeface="Times New Roman"/>
              </a:rPr>
              <a:t>    </a:t>
            </a:r>
          </a:p>
          <a:p>
            <a:pPr marL="0" lvl="0" indent="0">
              <a:lnSpc>
                <a:spcPct val="115000"/>
              </a:lnSpc>
              <a:spcBef>
                <a:spcPts val="0"/>
              </a:spcBef>
              <a:buSzPts val="2000"/>
              <a:buNone/>
              <a:tabLst>
                <a:tab pos="685800" algn="l"/>
              </a:tabLst>
            </a:pPr>
            <a:r>
              <a:rPr lang="en-US" sz="2700" dirty="0">
                <a:effectLst/>
                <a:latin typeface="Century Gothic" pitchFamily="34" charset="0"/>
                <a:ea typeface="Calibri"/>
                <a:cs typeface="Times New Roman"/>
              </a:rPr>
              <a:t> </a:t>
            </a:r>
            <a:r>
              <a:rPr lang="en-US" sz="2700" dirty="0" smtClean="0">
                <a:effectLst/>
                <a:latin typeface="Century Gothic" pitchFamily="34" charset="0"/>
                <a:ea typeface="Calibri"/>
                <a:cs typeface="Times New Roman"/>
              </a:rPr>
              <a:t>     b = </a:t>
            </a:r>
            <a:r>
              <a:rPr lang="en-US" sz="2700" dirty="0" smtClean="0">
                <a:latin typeface="Century Gothic" pitchFamily="34" charset="0"/>
                <a:ea typeface="Calibri"/>
                <a:cs typeface="Times New Roman"/>
              </a:rPr>
              <a:t>     </a:t>
            </a:r>
          </a:p>
          <a:p>
            <a:pPr marL="0" lvl="0" indent="0">
              <a:lnSpc>
                <a:spcPct val="115000"/>
              </a:lnSpc>
              <a:spcBef>
                <a:spcPts val="0"/>
              </a:spcBef>
              <a:buSzPts val="2000"/>
              <a:buNone/>
              <a:tabLst>
                <a:tab pos="685800" algn="l"/>
              </a:tabLst>
            </a:pPr>
            <a:r>
              <a:rPr lang="en-US" sz="2700" dirty="0">
                <a:effectLst/>
                <a:latin typeface="Century Gothic" pitchFamily="34" charset="0"/>
                <a:ea typeface="Calibri"/>
                <a:cs typeface="Times New Roman"/>
              </a:rPr>
              <a:t> </a:t>
            </a:r>
            <a:r>
              <a:rPr lang="en-US" sz="2700" dirty="0" smtClean="0">
                <a:effectLst/>
                <a:latin typeface="Century Gothic" pitchFamily="34" charset="0"/>
                <a:ea typeface="Calibri"/>
                <a:cs typeface="Times New Roman"/>
              </a:rPr>
              <a:t>      r = </a:t>
            </a:r>
            <a:endParaRPr lang="en-US" sz="2700" dirty="0">
              <a:latin typeface="Century Gothic" pitchFamily="34" charset="0"/>
              <a:ea typeface="Calibri"/>
              <a:cs typeface="Times New Roman"/>
            </a:endParaRPr>
          </a:p>
          <a:p>
            <a:pPr marL="514350" lvl="0" indent="-514350">
              <a:lnSpc>
                <a:spcPct val="115000"/>
              </a:lnSpc>
              <a:spcBef>
                <a:spcPts val="0"/>
              </a:spcBef>
              <a:buSzPts val="2000"/>
              <a:buFont typeface="+mj-lt"/>
              <a:buAutoNum type="arabicPeriod" startAt="5"/>
              <a:tabLst>
                <a:tab pos="685800" algn="l"/>
              </a:tabLst>
            </a:pPr>
            <a:r>
              <a:rPr lang="en-US" sz="2700" dirty="0" smtClean="0">
                <a:effectLst/>
                <a:latin typeface="Century Gothic" pitchFamily="34" charset="0"/>
                <a:ea typeface="Calibri"/>
                <a:cs typeface="Times New Roman"/>
              </a:rPr>
              <a:t>The equation of the line is y = </a:t>
            </a:r>
            <a:r>
              <a:rPr lang="en-US" sz="2700" b="1" dirty="0" smtClean="0">
                <a:effectLst/>
                <a:latin typeface="Century Gothic" pitchFamily="34" charset="0"/>
                <a:ea typeface="Calibri"/>
                <a:cs typeface="Times New Roman"/>
              </a:rPr>
              <a:t>a</a:t>
            </a:r>
            <a:r>
              <a:rPr lang="en-US" sz="2700" dirty="0" smtClean="0">
                <a:effectLst/>
                <a:latin typeface="Century Gothic" pitchFamily="34" charset="0"/>
                <a:ea typeface="Calibri"/>
                <a:cs typeface="Times New Roman"/>
              </a:rPr>
              <a:t>x + </a:t>
            </a:r>
            <a:r>
              <a:rPr lang="en-US" sz="2700" b="1" dirty="0" smtClean="0">
                <a:effectLst/>
                <a:latin typeface="Century Gothic" pitchFamily="34" charset="0"/>
                <a:ea typeface="Calibri"/>
                <a:cs typeface="Times New Roman"/>
              </a:rPr>
              <a:t>b.</a:t>
            </a:r>
          </a:p>
          <a:p>
            <a:pPr lvl="0">
              <a:lnSpc>
                <a:spcPct val="115000"/>
              </a:lnSpc>
              <a:spcBef>
                <a:spcPts val="0"/>
              </a:spcBef>
              <a:buSzPts val="2000"/>
              <a:buFont typeface="+mj-lt"/>
              <a:buAutoNum type="arabicPeriod" startAt="5"/>
              <a:tabLst>
                <a:tab pos="685800" algn="l"/>
              </a:tabLst>
            </a:pPr>
            <a:r>
              <a:rPr lang="en-US" sz="2700" dirty="0" smtClean="0">
                <a:effectLst/>
                <a:latin typeface="Century Gothic" pitchFamily="34" charset="0"/>
                <a:ea typeface="Calibri"/>
                <a:cs typeface="Times New Roman"/>
              </a:rPr>
              <a:t>Correlation Coefficient is r.</a:t>
            </a:r>
            <a:endParaRPr lang="en-US" sz="2700" dirty="0" smtClean="0">
              <a:latin typeface="Century Gothic" pitchFamily="34" charset="0"/>
              <a:ea typeface="Calibri"/>
              <a:cs typeface="Times New Roman"/>
            </a:endParaRPr>
          </a:p>
          <a:p>
            <a:pPr lvl="0">
              <a:lnSpc>
                <a:spcPct val="115000"/>
              </a:lnSpc>
              <a:spcBef>
                <a:spcPts val="0"/>
              </a:spcBef>
              <a:buSzPts val="2000"/>
              <a:buFont typeface="+mj-lt"/>
              <a:buAutoNum type="arabicPeriod" startAt="5"/>
              <a:tabLst>
                <a:tab pos="685800" algn="l"/>
              </a:tabLst>
            </a:pPr>
            <a:r>
              <a:rPr lang="en-US" sz="2700" dirty="0" smtClean="0">
                <a:effectLst/>
                <a:latin typeface="Century Gothic" pitchFamily="34" charset="0"/>
                <a:ea typeface="Calibri"/>
                <a:cs typeface="Times New Roman"/>
              </a:rPr>
              <a:t>To predict use </a:t>
            </a:r>
            <a:r>
              <a:rPr lang="en-US" sz="2700" b="1" dirty="0" smtClean="0">
                <a:effectLst/>
                <a:latin typeface="Century Gothic" pitchFamily="34" charset="0"/>
                <a:ea typeface="Calibri"/>
                <a:cs typeface="Times New Roman"/>
              </a:rPr>
              <a:t>a(predict #) + b</a:t>
            </a:r>
            <a:r>
              <a:rPr lang="en-US" sz="2700" dirty="0" smtClean="0">
                <a:effectLst/>
                <a:latin typeface="Century Gothic" pitchFamily="34" charset="0"/>
                <a:ea typeface="Calibri"/>
                <a:cs typeface="Times New Roman"/>
              </a:rPr>
              <a:t>.  </a:t>
            </a:r>
            <a:r>
              <a:rPr lang="en-US" sz="2700" i="1" dirty="0" smtClean="0">
                <a:effectLst/>
                <a:latin typeface="Century Gothic" pitchFamily="34" charset="0"/>
                <a:ea typeface="Calibri"/>
                <a:cs typeface="Times New Roman"/>
              </a:rPr>
              <a:t>Estimated method</a:t>
            </a:r>
            <a:endParaRPr lang="en-US" sz="2700" dirty="0">
              <a:latin typeface="Century Gothic" pitchFamily="34" charset="0"/>
            </a:endParaRPr>
          </a:p>
        </p:txBody>
      </p:sp>
      <p:sp>
        <p:nvSpPr>
          <p:cNvPr id="4" name="TextBox 3"/>
          <p:cNvSpPr txBox="1"/>
          <p:nvPr/>
        </p:nvSpPr>
        <p:spPr>
          <a:xfrm>
            <a:off x="2590800" y="3352800"/>
            <a:ext cx="4724400" cy="830997"/>
          </a:xfrm>
          <a:prstGeom prst="rect">
            <a:avLst/>
          </a:prstGeom>
          <a:noFill/>
        </p:spPr>
        <p:txBody>
          <a:bodyPr wrap="square" rtlCol="0">
            <a:spAutoFit/>
          </a:bodyPr>
          <a:lstStyle/>
          <a:p>
            <a:pPr marL="285750" lvl="0" indent="-285750">
              <a:buFont typeface="Wingdings" pitchFamily="2" charset="2"/>
              <a:buChar char=""/>
            </a:pPr>
            <a:r>
              <a:rPr lang="en-US" sz="2400" dirty="0">
                <a:solidFill>
                  <a:srgbClr val="FFFF00"/>
                </a:solidFill>
                <a:latin typeface="Century Gothic" pitchFamily="34" charset="0"/>
                <a:ea typeface="Calibri"/>
                <a:cs typeface="Times New Roman"/>
              </a:rPr>
              <a:t>You can use the x variable button to find a and </a:t>
            </a:r>
            <a:r>
              <a:rPr lang="en-US" sz="2400" dirty="0" smtClean="0">
                <a:solidFill>
                  <a:srgbClr val="FFFF00"/>
                </a:solidFill>
                <a:latin typeface="Century Gothic" pitchFamily="34" charset="0"/>
                <a:ea typeface="Calibri"/>
                <a:cs typeface="Times New Roman"/>
              </a:rPr>
              <a:t>b</a:t>
            </a:r>
            <a:endParaRPr lang="en-US" sz="2400" dirty="0">
              <a:solidFill>
                <a:srgbClr val="FFFF00"/>
              </a:solidFill>
              <a:latin typeface="Century Gothic" pitchFamily="34" charset="0"/>
              <a:ea typeface="Calibri"/>
              <a:cs typeface="Times New Roman"/>
            </a:endParaRPr>
          </a:p>
        </p:txBody>
      </p:sp>
    </p:spTree>
    <p:extLst>
      <p:ext uri="{BB962C8B-B14F-4D97-AF65-F5344CB8AC3E}">
        <p14:creationId xmlns:p14="http://schemas.microsoft.com/office/powerpoint/2010/main" val="321767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3:</a:t>
            </a:r>
            <a:endParaRPr lang="en-US" b="1" dirty="0">
              <a:solidFill>
                <a:srgbClr val="FF0066"/>
              </a:solidFill>
              <a:latin typeface="Century Gothic" pitchFamily="34" charset="0"/>
            </a:endParaRPr>
          </a:p>
        </p:txBody>
      </p:sp>
      <p:sp>
        <p:nvSpPr>
          <p:cNvPr id="4" name="Text Box 3"/>
          <p:cNvSpPr txBox="1">
            <a:spLocks noChangeArrowheads="1"/>
          </p:cNvSpPr>
          <p:nvPr/>
        </p:nvSpPr>
        <p:spPr bwMode="auto">
          <a:xfrm>
            <a:off x="609600" y="914400"/>
            <a:ext cx="7924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Biggest thing you guys need to understand is “zeroing out” the x-values. Putting in the years can be too big for the calculator so we make the first year 0 and rename the other years in relation to “year 0”.</a:t>
            </a:r>
          </a:p>
          <a:p>
            <a:endParaRPr lang="en-US" dirty="0">
              <a:solidFill>
                <a:srgbClr val="FFFF00"/>
              </a:solidFill>
              <a:latin typeface="Century Gothic" pitchFamily="34" charset="0"/>
            </a:endParaRPr>
          </a:p>
          <a:p>
            <a:r>
              <a:rPr lang="en-US" dirty="0" smtClean="0">
                <a:solidFill>
                  <a:srgbClr val="FFFF00"/>
                </a:solidFill>
                <a:latin typeface="Century Gothic" pitchFamily="34" charset="0"/>
              </a:rPr>
              <a:t>So,</a:t>
            </a:r>
          </a:p>
          <a:p>
            <a:endParaRPr lang="en-US" dirty="0">
              <a:solidFill>
                <a:srgbClr val="FFFF00"/>
              </a:solidFill>
              <a:latin typeface="Century Gothic" pitchFamily="34" charset="0"/>
            </a:endParaRPr>
          </a:p>
          <a:p>
            <a:endParaRPr lang="en-US" dirty="0" smtClean="0">
              <a:solidFill>
                <a:srgbClr val="FFFF00"/>
              </a:solidFill>
              <a:latin typeface="Century Gothic" pitchFamily="34" charset="0"/>
            </a:endParaRPr>
          </a:p>
          <a:p>
            <a:endParaRPr lang="en-US" dirty="0">
              <a:solidFill>
                <a:srgbClr val="FFFF00"/>
              </a:solidFill>
              <a:latin typeface="Century Gothic" pitchFamily="34" charset="0"/>
            </a:endParaRPr>
          </a:p>
          <a:p>
            <a:r>
              <a:rPr lang="en-US" dirty="0" smtClean="0">
                <a:solidFill>
                  <a:srgbClr val="FFFF00"/>
                </a:solidFill>
                <a:latin typeface="Century Gothic" pitchFamily="34" charset="0"/>
              </a:rPr>
              <a:t>Becomes:</a:t>
            </a:r>
          </a:p>
          <a:p>
            <a:endParaRPr lang="en-US" dirty="0">
              <a:solidFill>
                <a:srgbClr val="FFFF00"/>
              </a:solidFill>
              <a:latin typeface="Century Gothic" pitchFamily="34" charset="0"/>
            </a:endParaRPr>
          </a:p>
          <a:p>
            <a:endParaRPr lang="en-US" dirty="0" smtClean="0">
              <a:solidFill>
                <a:srgbClr val="FFFF00"/>
              </a:solidFill>
              <a:latin typeface="Century Gothic" pitchFamily="34" charset="0"/>
            </a:endParaRPr>
          </a:p>
          <a:p>
            <a:endParaRPr lang="en-US" dirty="0">
              <a:solidFill>
                <a:srgbClr val="FFFF00"/>
              </a:solidFill>
              <a:latin typeface="Century Gothic" pitchFamily="34" charset="0"/>
            </a:endParaRPr>
          </a:p>
          <a:p>
            <a:r>
              <a:rPr lang="en-US" dirty="0" smtClean="0">
                <a:solidFill>
                  <a:srgbClr val="FFFF00"/>
                </a:solidFill>
                <a:latin typeface="Century Gothic" pitchFamily="34" charset="0"/>
              </a:rPr>
              <a:t>Now follow the calculator directions to find the line of best fit.</a:t>
            </a:r>
            <a:endParaRPr lang="en-US" dirty="0">
              <a:solidFill>
                <a:srgbClr val="FFFF00"/>
              </a:solidFill>
              <a:latin typeface="Century Gothic" pitchFamily="34"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824997445"/>
              </p:ext>
            </p:extLst>
          </p:nvPr>
        </p:nvGraphicFramePr>
        <p:xfrm>
          <a:off x="1676400" y="2991892"/>
          <a:ext cx="6218585" cy="1078498"/>
        </p:xfrm>
        <a:graphic>
          <a:graphicData uri="http://schemas.openxmlformats.org/drawingml/2006/table">
            <a:tbl>
              <a:tblPr>
                <a:tableStyleId>{284E427A-3D55-4303-BF80-6455036E1DE7}</a:tableStyleId>
              </a:tblPr>
              <a:tblGrid>
                <a:gridCol w="2297547"/>
                <a:gridCol w="980260"/>
                <a:gridCol w="980258"/>
                <a:gridCol w="982315"/>
                <a:gridCol w="978205"/>
              </a:tblGrid>
              <a:tr h="4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Year</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2002</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2003</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2004</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2005</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r>
              <a:tr h="560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Population</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16.4</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17.0</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17.4</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17.8</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r>
            </a:tbl>
          </a:graphicData>
        </a:graphic>
      </p:graphicFrame>
      <p:graphicFrame>
        <p:nvGraphicFramePr>
          <p:cNvPr id="8" name="Group 5"/>
          <p:cNvGraphicFramePr>
            <a:graphicFrameLocks noGrp="1"/>
          </p:cNvGraphicFramePr>
          <p:nvPr>
            <p:extLst>
              <p:ext uri="{D42A27DB-BD31-4B8C-83A1-F6EECF244321}">
                <p14:modId xmlns:p14="http://schemas.microsoft.com/office/powerpoint/2010/main" val="1600594342"/>
              </p:ext>
            </p:extLst>
          </p:nvPr>
        </p:nvGraphicFramePr>
        <p:xfrm>
          <a:off x="2349343" y="4530135"/>
          <a:ext cx="6218585" cy="1078498"/>
        </p:xfrm>
        <a:graphic>
          <a:graphicData uri="http://schemas.openxmlformats.org/drawingml/2006/table">
            <a:tbl>
              <a:tblPr>
                <a:tableStyleId>{284E427A-3D55-4303-BF80-6455036E1DE7}</a:tableStyleId>
              </a:tblPr>
              <a:tblGrid>
                <a:gridCol w="2297547"/>
                <a:gridCol w="980260"/>
                <a:gridCol w="980258"/>
                <a:gridCol w="982315"/>
                <a:gridCol w="978205"/>
              </a:tblGrid>
              <a:tr h="484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Year</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0</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2</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3</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r>
              <a:tr h="560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err="1" smtClean="0">
                          <a:ln>
                            <a:noFill/>
                          </a:ln>
                          <a:effectLst/>
                          <a:latin typeface="Century Gothic" pitchFamily="34" charset="0"/>
                        </a:rPr>
                        <a:t>Pouplation</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16.4</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17.0</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17.4</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latin typeface="Century Gothic" pitchFamily="34" charset="0"/>
                        </a:rPr>
                        <a:t>17.8</a:t>
                      </a:r>
                      <a:endParaRPr kumimoji="0" lang="en-US" sz="2800" b="1" i="0" u="none" strike="noStrike" cap="none" normalizeH="0" baseline="0" dirty="0" smtClean="0">
                        <a:ln>
                          <a:noFill/>
                        </a:ln>
                        <a:solidFill>
                          <a:schemeClr val="tx1"/>
                        </a:solidFill>
                        <a:effectLst/>
                        <a:latin typeface="Century Gothic" pitchFamily="34" charset="0"/>
                      </a:endParaRPr>
                    </a:p>
                  </a:txBody>
                  <a:tcPr anchor="ctr" horzOverflow="overflow"/>
                </a:tc>
              </a:tr>
            </a:tbl>
          </a:graphicData>
        </a:graphic>
      </p:graphicFrame>
    </p:spTree>
    <p:extLst>
      <p:ext uri="{BB962C8B-B14F-4D97-AF65-F5344CB8AC3E}">
        <p14:creationId xmlns:p14="http://schemas.microsoft.com/office/powerpoint/2010/main" val="1835088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3 Answer:</a:t>
            </a:r>
            <a:endParaRPr lang="en-US" b="1" dirty="0">
              <a:solidFill>
                <a:srgbClr val="FF0066"/>
              </a:solidFill>
              <a:latin typeface="Century Gothic" pitchFamily="34" charset="0"/>
            </a:endParaRPr>
          </a:p>
        </p:txBody>
      </p:sp>
      <p:sp>
        <p:nvSpPr>
          <p:cNvPr id="4" name="Text Box 3"/>
          <p:cNvSpPr txBox="1">
            <a:spLocks noChangeArrowheads="1"/>
          </p:cNvSpPr>
          <p:nvPr/>
        </p:nvSpPr>
        <p:spPr bwMode="auto">
          <a:xfrm>
            <a:off x="609600" y="914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a:t>
            </a:r>
            <a:endParaRPr lang="en-US" dirty="0">
              <a:solidFill>
                <a:srgbClr val="FFFF00"/>
              </a:solidFill>
              <a:latin typeface="Century Gothic"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069" b="20995"/>
          <a:stretch/>
        </p:blipFill>
        <p:spPr>
          <a:xfrm>
            <a:off x="0" y="1787856"/>
            <a:ext cx="9144000" cy="3630305"/>
          </a:xfrm>
          <a:prstGeom prst="rect">
            <a:avLst/>
          </a:prstGeom>
        </p:spPr>
      </p:pic>
    </p:spTree>
    <p:extLst>
      <p:ext uri="{BB962C8B-B14F-4D97-AF65-F5344CB8AC3E}">
        <p14:creationId xmlns:p14="http://schemas.microsoft.com/office/powerpoint/2010/main" val="360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a:t>
            </a:r>
            <a:r>
              <a:rPr lang="en-US" b="1" dirty="0">
                <a:solidFill>
                  <a:srgbClr val="FF0066"/>
                </a:solidFill>
                <a:latin typeface="Century Gothic" pitchFamily="34" charset="0"/>
              </a:rPr>
              <a:t>4</a:t>
            </a:r>
            <a:r>
              <a:rPr lang="en-US" b="1" dirty="0" smtClean="0">
                <a:solidFill>
                  <a:srgbClr val="FF0066"/>
                </a:solidFill>
                <a:latin typeface="Century Gothic" pitchFamily="34" charset="0"/>
              </a:rPr>
              <a:t> Answer: </a:t>
            </a:r>
            <a:r>
              <a:rPr lang="en-US" b="1" dirty="0" smtClean="0">
                <a:latin typeface="Century Gothic" pitchFamily="34" charset="0"/>
              </a:rPr>
              <a:t>TRY IT!</a:t>
            </a:r>
            <a:endParaRPr lang="en-US" b="1" dirty="0">
              <a:latin typeface="Century Gothic" pitchFamily="34" charset="0"/>
            </a:endParaRPr>
          </a:p>
        </p:txBody>
      </p:sp>
      <p:sp>
        <p:nvSpPr>
          <p:cNvPr id="4" name="Text Box 3"/>
          <p:cNvSpPr txBox="1">
            <a:spLocks noChangeArrowheads="1"/>
          </p:cNvSpPr>
          <p:nvPr/>
        </p:nvSpPr>
        <p:spPr bwMode="auto">
          <a:xfrm>
            <a:off x="609600" y="914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a:t>
            </a:r>
            <a:endParaRPr lang="en-US" dirty="0">
              <a:solidFill>
                <a:srgbClr val="FFFF00"/>
              </a:solidFill>
              <a:latin typeface="Century Gothic"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671" b="21195"/>
          <a:stretch/>
        </p:blipFill>
        <p:spPr>
          <a:xfrm>
            <a:off x="0" y="1760560"/>
            <a:ext cx="9144000" cy="3643953"/>
          </a:xfrm>
          <a:prstGeom prst="rect">
            <a:avLst/>
          </a:prstGeom>
        </p:spPr>
      </p:pic>
    </p:spTree>
    <p:extLst>
      <p:ext uri="{BB962C8B-B14F-4D97-AF65-F5344CB8AC3E}">
        <p14:creationId xmlns:p14="http://schemas.microsoft.com/office/powerpoint/2010/main" val="36178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EOCT</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149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b="1" dirty="0" smtClean="0">
                <a:solidFill>
                  <a:srgbClr val="FF0066"/>
                </a:solidFill>
                <a:latin typeface="Century Gothic" pitchFamily="34" charset="0"/>
              </a:rPr>
              <a:t>Example </a:t>
            </a:r>
            <a:r>
              <a:rPr lang="en-US" b="1" dirty="0">
                <a:solidFill>
                  <a:srgbClr val="FF0066"/>
                </a:solidFill>
                <a:latin typeface="Century Gothic" pitchFamily="34" charset="0"/>
              </a:rPr>
              <a:t>5</a:t>
            </a:r>
            <a:r>
              <a:rPr lang="en-US" b="1" dirty="0" smtClean="0">
                <a:solidFill>
                  <a:srgbClr val="FF0066"/>
                </a:solidFill>
                <a:latin typeface="Century Gothic" pitchFamily="34" charset="0"/>
              </a:rPr>
              <a:t> Answer: </a:t>
            </a:r>
            <a:r>
              <a:rPr lang="en-US" b="1" dirty="0" smtClean="0">
                <a:latin typeface="Century Gothic" pitchFamily="34" charset="0"/>
              </a:rPr>
              <a:t>TRY IT!</a:t>
            </a:r>
            <a:endParaRPr lang="en-US" b="1" dirty="0">
              <a:latin typeface="Century Gothic" pitchFamily="34" charset="0"/>
            </a:endParaRPr>
          </a:p>
        </p:txBody>
      </p:sp>
      <p:sp>
        <p:nvSpPr>
          <p:cNvPr id="4" name="Text Box 3"/>
          <p:cNvSpPr txBox="1">
            <a:spLocks noChangeArrowheads="1"/>
          </p:cNvSpPr>
          <p:nvPr/>
        </p:nvSpPr>
        <p:spPr bwMode="auto">
          <a:xfrm>
            <a:off x="609600" y="914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latin typeface="Century Gothic" pitchFamily="34" charset="0"/>
              </a:rPr>
              <a:t>    </a:t>
            </a:r>
            <a:endParaRPr lang="en-US" dirty="0">
              <a:solidFill>
                <a:srgbClr val="FFFF00"/>
              </a:solidFill>
              <a:latin typeface="Century Gothic"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622"/>
          <a:stretch/>
        </p:blipFill>
        <p:spPr>
          <a:xfrm>
            <a:off x="23884" y="1376065"/>
            <a:ext cx="9144000" cy="4415051"/>
          </a:xfrm>
          <a:prstGeom prst="rect">
            <a:avLst/>
          </a:prstGeom>
        </p:spPr>
      </p:pic>
    </p:spTree>
    <p:extLst>
      <p:ext uri="{BB962C8B-B14F-4D97-AF65-F5344CB8AC3E}">
        <p14:creationId xmlns:p14="http://schemas.microsoft.com/office/powerpoint/2010/main" val="36178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p>
            <a:r>
              <a:rPr lang="en-US" sz="7000" b="1" dirty="0" smtClean="0">
                <a:solidFill>
                  <a:srgbClr val="FF0066"/>
                </a:solidFill>
                <a:latin typeface="Century Gothic" pitchFamily="34" charset="0"/>
              </a:rPr>
              <a:t>Homework</a:t>
            </a:r>
            <a:endParaRPr lang="en-US" sz="7000" b="1" dirty="0">
              <a:solidFill>
                <a:srgbClr val="FF0066"/>
              </a:solidFill>
              <a:latin typeface="Century Gothic" pitchFamily="34" charset="0"/>
            </a:endParaRPr>
          </a:p>
        </p:txBody>
      </p:sp>
      <p:sp>
        <p:nvSpPr>
          <p:cNvPr id="4" name="TextBox 3"/>
          <p:cNvSpPr txBox="1"/>
          <p:nvPr/>
        </p:nvSpPr>
        <p:spPr>
          <a:xfrm>
            <a:off x="2743200" y="3581400"/>
            <a:ext cx="3581400" cy="1077218"/>
          </a:xfrm>
          <a:prstGeom prst="rect">
            <a:avLst/>
          </a:prstGeom>
          <a:noFill/>
        </p:spPr>
        <p:txBody>
          <a:bodyPr wrap="square" rtlCol="0">
            <a:spAutoFit/>
          </a:bodyPr>
          <a:lstStyle/>
          <a:p>
            <a:pPr algn="ctr"/>
            <a:r>
              <a:rPr lang="en-US" sz="3200" dirty="0" smtClean="0">
                <a:latin typeface="Century Gothic" pitchFamily="34" charset="0"/>
              </a:rPr>
              <a:t>Linear Regression Task</a:t>
            </a:r>
            <a:endParaRPr lang="en-US" sz="3200" dirty="0">
              <a:latin typeface="Century Gothic" pitchFamily="34" charset="0"/>
            </a:endParaRPr>
          </a:p>
        </p:txBody>
      </p:sp>
    </p:spTree>
    <p:extLst>
      <p:ext uri="{BB962C8B-B14F-4D97-AF65-F5344CB8AC3E}">
        <p14:creationId xmlns:p14="http://schemas.microsoft.com/office/powerpoint/2010/main" val="3074292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EOCT</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0613"/>
            <a:ext cx="82296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24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EOCT</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6" y="1295400"/>
            <a:ext cx="87725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069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EOCT</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2949"/>
            <a:ext cx="877683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57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Review</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066800"/>
            <a:ext cx="75438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31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7200" b="1" dirty="0" smtClean="0">
                <a:solidFill>
                  <a:srgbClr val="FFFF00"/>
                </a:solidFill>
                <a:latin typeface="Century Gothic" pitchFamily="34" charset="0"/>
              </a:rPr>
              <a:t>Review</a:t>
            </a:r>
            <a:endParaRPr lang="en-US" sz="7200" b="1" dirty="0">
              <a:solidFill>
                <a:srgbClr val="FFFF00"/>
              </a:solidFill>
              <a:latin typeface="Century Gothic" pitchFamily="34" charset="0"/>
            </a:endParaRPr>
          </a:p>
        </p:txBody>
      </p:sp>
      <p:sp>
        <p:nvSpPr>
          <p:cNvPr id="11" name="Subtitle 10"/>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9" y="1143000"/>
            <a:ext cx="886691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0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p>
            <a:r>
              <a:rPr lang="en-US" sz="7000" b="1" dirty="0" smtClean="0">
                <a:solidFill>
                  <a:srgbClr val="FF0066"/>
                </a:solidFill>
                <a:latin typeface="Century Gothic" pitchFamily="34" charset="0"/>
              </a:rPr>
              <a:t>Line of Best Fit</a:t>
            </a:r>
            <a:endParaRPr lang="en-US" sz="7000" b="1" dirty="0">
              <a:solidFill>
                <a:srgbClr val="FF0066"/>
              </a:solidFill>
              <a:latin typeface="Century Gothic" pitchFamily="34" charset="0"/>
            </a:endParaRPr>
          </a:p>
        </p:txBody>
      </p:sp>
      <p:sp>
        <p:nvSpPr>
          <p:cNvPr id="4" name="TextBox 3"/>
          <p:cNvSpPr txBox="1"/>
          <p:nvPr/>
        </p:nvSpPr>
        <p:spPr>
          <a:xfrm>
            <a:off x="2743200" y="3581400"/>
            <a:ext cx="3581400" cy="584775"/>
          </a:xfrm>
          <a:prstGeom prst="rect">
            <a:avLst/>
          </a:prstGeom>
          <a:noFill/>
        </p:spPr>
        <p:txBody>
          <a:bodyPr wrap="square" rtlCol="0">
            <a:spAutoFit/>
          </a:bodyPr>
          <a:lstStyle/>
          <a:p>
            <a:pPr algn="ctr"/>
            <a:r>
              <a:rPr lang="en-US" sz="3200" dirty="0" smtClean="0">
                <a:latin typeface="Century Gothic" pitchFamily="34" charset="0"/>
              </a:rPr>
              <a:t>Linear Regression</a:t>
            </a:r>
            <a:endParaRPr lang="en-US" sz="3200" dirty="0">
              <a:latin typeface="Century Gothic" pitchFamily="34" charset="0"/>
            </a:endParaRPr>
          </a:p>
        </p:txBody>
      </p:sp>
    </p:spTree>
    <p:extLst>
      <p:ext uri="{BB962C8B-B14F-4D97-AF65-F5344CB8AC3E}">
        <p14:creationId xmlns:p14="http://schemas.microsoft.com/office/powerpoint/2010/main" val="3755327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66"/>
                </a:solidFill>
                <a:latin typeface="Century Gothic" pitchFamily="34" charset="0"/>
              </a:rPr>
              <a:t>Creating a Line of Best Fit</a:t>
            </a:r>
            <a:br>
              <a:rPr lang="en-US" b="1" dirty="0" smtClean="0">
                <a:solidFill>
                  <a:srgbClr val="FF0066"/>
                </a:solidFill>
                <a:latin typeface="Century Gothic" pitchFamily="34" charset="0"/>
              </a:rPr>
            </a:br>
            <a:r>
              <a:rPr lang="en-US" b="1" dirty="0" smtClean="0">
                <a:solidFill>
                  <a:srgbClr val="FF0066"/>
                </a:solidFill>
                <a:latin typeface="Century Gothic" pitchFamily="34" charset="0"/>
              </a:rPr>
              <a:t>WRITE THESE DOWN!</a:t>
            </a:r>
            <a:endParaRPr lang="en-US" b="1" dirty="0">
              <a:solidFill>
                <a:srgbClr val="FF0066"/>
              </a:solidFill>
              <a:latin typeface="Century Gothic" pitchFamily="34" charset="0"/>
            </a:endParaRPr>
          </a:p>
        </p:txBody>
      </p:sp>
      <p:sp>
        <p:nvSpPr>
          <p:cNvPr id="3" name="Content Placeholder 2"/>
          <p:cNvSpPr>
            <a:spLocks noGrp="1"/>
          </p:cNvSpPr>
          <p:nvPr>
            <p:ph idx="1"/>
          </p:nvPr>
        </p:nvSpPr>
        <p:spPr>
          <a:xfrm>
            <a:off x="457200" y="1600200"/>
            <a:ext cx="8610600" cy="4953000"/>
          </a:xfrm>
        </p:spPr>
        <p:txBody>
          <a:bodyPr>
            <a:normAutofit fontScale="92500" lnSpcReduction="20000"/>
          </a:bodyPr>
          <a:lstStyle/>
          <a:p>
            <a:pPr marL="514350" lvl="0" indent="-514350">
              <a:buFont typeface="+mj-lt"/>
              <a:buAutoNum type="arabicPeriod"/>
            </a:pPr>
            <a:r>
              <a:rPr lang="en-US" dirty="0" smtClean="0">
                <a:latin typeface="Century Gothic" pitchFamily="34" charset="0"/>
              </a:rPr>
              <a:t>Plot all the data points (Make sure to label x and y-axes)</a:t>
            </a:r>
            <a:endParaRPr lang="en-US" dirty="0">
              <a:latin typeface="Century Gothic" pitchFamily="34" charset="0"/>
            </a:endParaRPr>
          </a:p>
          <a:p>
            <a:pPr marL="514350" lvl="0" indent="-514350">
              <a:buFont typeface="+mj-lt"/>
              <a:buAutoNum type="arabicPeriod"/>
            </a:pPr>
            <a:r>
              <a:rPr lang="en-US" dirty="0" smtClean="0">
                <a:latin typeface="Century Gothic" pitchFamily="34" charset="0"/>
              </a:rPr>
              <a:t>Use the edge of a paper to find the “line of best fit” (You are trying to split the data down the middle – try to go through some points but also have an even amount of points on each side)</a:t>
            </a:r>
            <a:endParaRPr lang="en-US" dirty="0">
              <a:latin typeface="Century Gothic" pitchFamily="34" charset="0"/>
            </a:endParaRPr>
          </a:p>
          <a:p>
            <a:pPr marL="514350" lvl="0" indent="-514350">
              <a:buFont typeface="+mj-lt"/>
              <a:buAutoNum type="arabicPeriod"/>
            </a:pPr>
            <a:r>
              <a:rPr lang="en-US" dirty="0" smtClean="0">
                <a:latin typeface="Century Gothic" pitchFamily="34" charset="0"/>
              </a:rPr>
              <a:t>Find the equation</a:t>
            </a:r>
            <a:r>
              <a:rPr lang="en-US" dirty="0">
                <a:latin typeface="Century Gothic" pitchFamily="34" charset="0"/>
              </a:rPr>
              <a:t> </a:t>
            </a:r>
            <a:r>
              <a:rPr lang="en-US" dirty="0" smtClean="0">
                <a:latin typeface="Century Gothic" pitchFamily="34" charset="0"/>
              </a:rPr>
              <a:t>of the line </a:t>
            </a:r>
          </a:p>
          <a:p>
            <a:pPr marL="914400" lvl="1" indent="-514350">
              <a:buFont typeface="+mj-lt"/>
              <a:buAutoNum type="alphaLcPeriod"/>
            </a:pPr>
            <a:r>
              <a:rPr lang="en-US" dirty="0">
                <a:latin typeface="Century Gothic" pitchFamily="34" charset="0"/>
              </a:rPr>
              <a:t>Y</a:t>
            </a:r>
            <a:r>
              <a:rPr lang="en-US" dirty="0" smtClean="0">
                <a:latin typeface="Century Gothic" pitchFamily="34" charset="0"/>
              </a:rPr>
              <a:t>ou will have to pick two points to find the slope </a:t>
            </a:r>
          </a:p>
          <a:p>
            <a:pPr marL="914400" lvl="1" indent="-514350">
              <a:buFont typeface="+mj-lt"/>
              <a:buAutoNum type="alphaLcPeriod"/>
            </a:pPr>
            <a:r>
              <a:rPr lang="en-US" dirty="0" smtClean="0">
                <a:latin typeface="Century Gothic" pitchFamily="34" charset="0"/>
              </a:rPr>
              <a:t>then you will have to solve for b by substituting into y = mx + b – use the slope you just found and one of your points for (</a:t>
            </a:r>
            <a:r>
              <a:rPr lang="en-US" dirty="0" err="1" smtClean="0">
                <a:latin typeface="Century Gothic" pitchFamily="34" charset="0"/>
              </a:rPr>
              <a:t>x,y</a:t>
            </a:r>
            <a:r>
              <a:rPr lang="en-US" dirty="0" smtClean="0">
                <a:latin typeface="Century Gothic" pitchFamily="34" charset="0"/>
              </a:rPr>
              <a:t>)</a:t>
            </a:r>
            <a:endParaRPr lang="en-US" dirty="0">
              <a:latin typeface="Century Gothic" pitchFamily="34" charset="0"/>
            </a:endParaRPr>
          </a:p>
        </p:txBody>
      </p:sp>
    </p:spTree>
    <p:extLst>
      <p:ext uri="{BB962C8B-B14F-4D97-AF65-F5344CB8AC3E}">
        <p14:creationId xmlns:p14="http://schemas.microsoft.com/office/powerpoint/2010/main" val="1584473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472</Words>
  <Application>Microsoft Office PowerPoint</Application>
  <PresentationFormat>On-screen Show (4:3)</PresentationFormat>
  <Paragraphs>104</Paragraphs>
  <Slides>21</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Office Theme</vt:lpstr>
      <vt:lpstr>iRespondQuestionMaster</vt:lpstr>
      <vt:lpstr>iRespondGraphMaster</vt:lpstr>
      <vt:lpstr>Equation</vt:lpstr>
      <vt:lpstr>Warm Up</vt:lpstr>
      <vt:lpstr>EOCT</vt:lpstr>
      <vt:lpstr>EOCT</vt:lpstr>
      <vt:lpstr>EOCT</vt:lpstr>
      <vt:lpstr>EOCT</vt:lpstr>
      <vt:lpstr>Review</vt:lpstr>
      <vt:lpstr>Review</vt:lpstr>
      <vt:lpstr>Line of Best Fit</vt:lpstr>
      <vt:lpstr>Creating a Line of Best Fit WRITE THESE DOWN!</vt:lpstr>
      <vt:lpstr>Example 1:</vt:lpstr>
      <vt:lpstr>Example 1:</vt:lpstr>
      <vt:lpstr>Example 1:</vt:lpstr>
      <vt:lpstr>Example 2:</vt:lpstr>
      <vt:lpstr>Example 2:</vt:lpstr>
      <vt:lpstr>Line of Best Fit</vt:lpstr>
      <vt:lpstr>Entering Data : TI 36X - Pro</vt:lpstr>
      <vt:lpstr>Example 3:</vt:lpstr>
      <vt:lpstr>Example 3 Answer:</vt:lpstr>
      <vt:lpstr>Example 4 Answer: TRY IT!</vt:lpstr>
      <vt:lpstr>Example 5 Answer: TRY IT!</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Regression</dc:title>
  <dc:creator>Kathryn Reagin</dc:creator>
  <cp:lastModifiedBy>Clark</cp:lastModifiedBy>
  <cp:revision>16</cp:revision>
  <cp:lastPrinted>2013-01-28T15:14:12Z</cp:lastPrinted>
  <dcterms:created xsi:type="dcterms:W3CDTF">2013-01-28T00:43:41Z</dcterms:created>
  <dcterms:modified xsi:type="dcterms:W3CDTF">2013-03-26T10:20:56Z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