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6"/>
  </p:handoutMasterIdLst>
  <p:sldIdLst>
    <p:sldId id="283" r:id="rId4"/>
    <p:sldId id="264" r:id="rId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6F765-DB13-4E7F-A691-AA8CC03D47D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EFEDF-9D94-4B19-AB82-A710B373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2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4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3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92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84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2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7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92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34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2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92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9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84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5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6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2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70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9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34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8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7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02BB6-96B2-4F2C-97AD-047753D1C82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CA9B-481D-4C90-9F00-D13A573A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61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0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62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2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latin typeface="Century Gothic" pitchFamily="34" charset="0"/>
              </a:rPr>
              <a:t>Warm Up</a:t>
            </a:r>
            <a:endParaRPr lang="en-US" sz="7200" b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838200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/>
              <a:t>Construct a frequency table from the following information:</a:t>
            </a:r>
          </a:p>
          <a:p>
            <a:pPr algn="l"/>
            <a:r>
              <a:rPr lang="en-US" sz="2000" dirty="0"/>
              <a:t>A survey of </a:t>
            </a:r>
            <a:r>
              <a:rPr lang="en-US" sz="2000" dirty="0"/>
              <a:t>3</a:t>
            </a:r>
            <a:r>
              <a:rPr lang="en-US" sz="2000" dirty="0" smtClean="0"/>
              <a:t>00 </a:t>
            </a:r>
            <a:r>
              <a:rPr lang="en-US" sz="2000" dirty="0"/>
              <a:t>9th and 10th graders was given to determine what their favorite subject was.  </a:t>
            </a:r>
            <a:r>
              <a:rPr lang="en-US" sz="2000" dirty="0" smtClean="0"/>
              <a:t>125 </a:t>
            </a:r>
            <a:r>
              <a:rPr lang="en-US" sz="2000" dirty="0"/>
              <a:t>said Math </a:t>
            </a:r>
            <a:r>
              <a:rPr lang="en-US" sz="2000" dirty="0" smtClean="0"/>
              <a:t>(75 </a:t>
            </a:r>
            <a:r>
              <a:rPr lang="en-US" sz="2000" dirty="0"/>
              <a:t>which were freshmen), </a:t>
            </a:r>
            <a:r>
              <a:rPr lang="en-US" sz="2000" dirty="0" smtClean="0"/>
              <a:t>138 </a:t>
            </a:r>
            <a:r>
              <a:rPr lang="en-US" sz="2000" dirty="0"/>
              <a:t>said Social Studies </a:t>
            </a:r>
            <a:r>
              <a:rPr lang="en-US" sz="2000" dirty="0" smtClean="0"/>
              <a:t>(120 </a:t>
            </a:r>
            <a:r>
              <a:rPr lang="en-US" sz="2000" dirty="0"/>
              <a:t>which were sophomores), and </a:t>
            </a:r>
            <a:r>
              <a:rPr lang="en-US" sz="2000" dirty="0"/>
              <a:t>9</a:t>
            </a:r>
            <a:r>
              <a:rPr lang="en-US" sz="2000" dirty="0" smtClean="0"/>
              <a:t>0 </a:t>
            </a:r>
            <a:r>
              <a:rPr lang="en-US" sz="2000" dirty="0"/>
              <a:t>freshmen and </a:t>
            </a:r>
            <a:r>
              <a:rPr lang="en-US" sz="2000" dirty="0" smtClean="0"/>
              <a:t>55 </a:t>
            </a:r>
            <a:r>
              <a:rPr lang="en-US" sz="2000" dirty="0"/>
              <a:t>sophomores said PE was their favorite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Based on your </a:t>
            </a:r>
            <a:r>
              <a:rPr lang="en-US" sz="2000" dirty="0" smtClean="0"/>
              <a:t>table, </a:t>
            </a:r>
            <a:r>
              <a:rPr lang="en-US" sz="2000" dirty="0"/>
              <a:t>answer the following questions:</a:t>
            </a:r>
          </a:p>
          <a:p>
            <a:pPr lvl="0" algn="l"/>
            <a:r>
              <a:rPr lang="en-US" sz="2000" dirty="0"/>
              <a:t>What are the marginal relative frequencies? </a:t>
            </a:r>
            <a:r>
              <a:rPr lang="en-US" sz="2000" dirty="0" smtClean="0"/>
              <a:t>______  </a:t>
            </a:r>
          </a:p>
          <a:p>
            <a:pPr lvl="0" algn="l"/>
            <a:r>
              <a:rPr lang="en-US" sz="2000" dirty="0" smtClean="0"/>
              <a:t>What </a:t>
            </a:r>
            <a:r>
              <a:rPr lang="en-US" sz="2000" dirty="0"/>
              <a:t>are the joint relative frequencies? </a:t>
            </a:r>
            <a:r>
              <a:rPr lang="en-US" sz="2000" dirty="0" smtClean="0"/>
              <a:t>______   </a:t>
            </a:r>
          </a:p>
          <a:p>
            <a:pPr lvl="0" algn="l"/>
            <a:r>
              <a:rPr lang="en-US" sz="2000" dirty="0" smtClean="0"/>
              <a:t>What </a:t>
            </a:r>
            <a:r>
              <a:rPr lang="en-US" sz="2000" dirty="0"/>
              <a:t>is the marginal probability that a student surveyed is a freshman? </a:t>
            </a:r>
            <a:r>
              <a:rPr lang="en-US" sz="2000" dirty="0" smtClean="0"/>
              <a:t>_____  What </a:t>
            </a:r>
            <a:r>
              <a:rPr lang="en-US" sz="2000" dirty="0"/>
              <a:t>is the marginal probability that a student surveyed likes Math? </a:t>
            </a:r>
            <a:r>
              <a:rPr lang="en-US" sz="2000" dirty="0" smtClean="0"/>
              <a:t>_____   </a:t>
            </a:r>
          </a:p>
          <a:p>
            <a:pPr lvl="0" algn="l"/>
            <a:r>
              <a:rPr lang="en-US" sz="2000" dirty="0" smtClean="0"/>
              <a:t>If </a:t>
            </a:r>
            <a:r>
              <a:rPr lang="en-US" sz="2000" dirty="0"/>
              <a:t>a student likes Math, what is the conditional probability that they are a freshman?_____</a:t>
            </a:r>
          </a:p>
          <a:p>
            <a:endParaRPr lang="en-US" sz="2000" dirty="0"/>
          </a:p>
          <a:p>
            <a:endParaRPr lang="en-US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115" y="5441308"/>
            <a:ext cx="56864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6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130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iRespondQuestionMaster</vt:lpstr>
      <vt:lpstr>iRespondGraphMaster</vt:lpstr>
      <vt:lpstr>PowerPoint Presentation</vt:lpstr>
      <vt:lpstr>Warm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Kathryn Reagin</dc:creator>
  <cp:lastModifiedBy>Clark</cp:lastModifiedBy>
  <cp:revision>29</cp:revision>
  <cp:lastPrinted>2013-01-28T15:14:12Z</cp:lastPrinted>
  <dcterms:created xsi:type="dcterms:W3CDTF">2013-01-28T00:43:41Z</dcterms:created>
  <dcterms:modified xsi:type="dcterms:W3CDTF">2013-03-29T10:37:59Z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