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2"/>
  </p:notesMasterIdLst>
  <p:handoutMasterIdLst>
    <p:handoutMasterId r:id="rId23"/>
  </p:handoutMasterIdLst>
  <p:sldIdLst>
    <p:sldId id="257" r:id="rId4"/>
    <p:sldId id="256" r:id="rId5"/>
    <p:sldId id="260" r:id="rId6"/>
    <p:sldId id="258" r:id="rId7"/>
    <p:sldId id="259" r:id="rId8"/>
    <p:sldId id="268" r:id="rId9"/>
    <p:sldId id="269" r:id="rId10"/>
    <p:sldId id="261" r:id="rId11"/>
    <p:sldId id="270" r:id="rId12"/>
    <p:sldId id="262" r:id="rId13"/>
    <p:sldId id="271" r:id="rId14"/>
    <p:sldId id="267" r:id="rId15"/>
    <p:sldId id="266" r:id="rId16"/>
    <p:sldId id="272" r:id="rId17"/>
    <p:sldId id="273" r:id="rId18"/>
    <p:sldId id="263" r:id="rId19"/>
    <p:sldId id="265" r:id="rId20"/>
    <p:sldId id="264" r:id="rId21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B9FE0-A940-4F43-B8C0-6B9F30984024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290CD-81A9-476A-A33B-3B21FF896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03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7BCFC-1F9D-4BAC-8BDD-29A57EEABF97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0388"/>
            <a:ext cx="5486400" cy="4138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745D0-AF8E-4D61-BFD4-0B8335CB5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0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745D0-AF8E-4D61-BFD4-0B8335CB51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4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C000"/>
          </a:solidFill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ADDD0-467D-4C49-8960-654D5BA0A671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5.jpeg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33.wmf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r>
              <a:rPr lang="en-US" sz="4800" dirty="0" smtClean="0"/>
              <a:t>Warm up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04366"/>
            <a:ext cx="7315200" cy="3657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/>
              <a:t>Translate (x – 9, y + 8)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4000" dirty="0" smtClean="0"/>
              <a:t>B (-9, 12)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4000" dirty="0" smtClean="0"/>
              <a:t>A (-12, -4)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4000" dirty="0" smtClean="0"/>
              <a:t>T (22, -19)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092729" y="3228910"/>
            <a:ext cx="3070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B’ (-18, 20)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5411" y="4282177"/>
            <a:ext cx="28440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A’ (-21, 4)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3488" y="5250359"/>
            <a:ext cx="29803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T’ (13,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11)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8" name="Picture 6" descr="C:\Users\cee13931\AppData\Local\Microsoft\Windows\Temporary Internet Files\Content.IE5\QM7L0X5Y\MC9004381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698193"/>
            <a:ext cx="1730375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C:\Users\cee13931\AppData\Local\Microsoft\Windows\Temporary Internet Files\Content.IE5\OXLGL115\MC9001047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2438400" cy="108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64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x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022316"/>
              </p:ext>
            </p:extLst>
          </p:nvPr>
        </p:nvGraphicFramePr>
        <p:xfrm>
          <a:off x="76200" y="2362200"/>
          <a:ext cx="349408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Equation" r:id="rId4" imgW="736560" imgH="253800" progId="Equation.DSMT4">
                  <p:embed/>
                </p:oleObj>
              </mc:Choice>
              <mc:Fallback>
                <p:oleObj name="Equation" r:id="rId4" imgW="736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" y="2362200"/>
                        <a:ext cx="3494088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446125"/>
              </p:ext>
            </p:extLst>
          </p:nvPr>
        </p:nvGraphicFramePr>
        <p:xfrm>
          <a:off x="3400425" y="2286000"/>
          <a:ext cx="475297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Equation" r:id="rId6" imgW="965160" imgH="253800" progId="Equation.DSMT4">
                  <p:embed/>
                </p:oleObj>
              </mc:Choice>
              <mc:Fallback>
                <p:oleObj name="Equation" r:id="rId6" imgW="965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00425" y="2286000"/>
                        <a:ext cx="4752975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156718"/>
              </p:ext>
            </p:extLst>
          </p:nvPr>
        </p:nvGraphicFramePr>
        <p:xfrm>
          <a:off x="3352800" y="3657600"/>
          <a:ext cx="40640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quation" r:id="rId8" imgW="825480" imgH="253800" progId="Equation.DSMT4">
                  <p:embed/>
                </p:oleObj>
              </mc:Choice>
              <mc:Fallback>
                <p:oleObj name="Equation" r:id="rId8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57600"/>
                        <a:ext cx="40640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87280"/>
              </p:ext>
            </p:extLst>
          </p:nvPr>
        </p:nvGraphicFramePr>
        <p:xfrm>
          <a:off x="3429000" y="4845050"/>
          <a:ext cx="375126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quation" r:id="rId10" imgW="761760" imgH="253800" progId="Equation.DSMT4">
                  <p:embed/>
                </p:oleObj>
              </mc:Choice>
              <mc:Fallback>
                <p:oleObj name="Equation" r:id="rId10" imgW="761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45050"/>
                        <a:ext cx="3751263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394291"/>
              </p:ext>
            </p:extLst>
          </p:nvPr>
        </p:nvGraphicFramePr>
        <p:xfrm>
          <a:off x="0" y="3657600"/>
          <a:ext cx="28321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Equation" r:id="rId12" imgW="596880" imgH="253800" progId="Equation.DSMT4">
                  <p:embed/>
                </p:oleObj>
              </mc:Choice>
              <mc:Fallback>
                <p:oleObj name="Equation" r:id="rId12" imgW="5968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57600"/>
                        <a:ext cx="283210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862990"/>
              </p:ext>
            </p:extLst>
          </p:nvPr>
        </p:nvGraphicFramePr>
        <p:xfrm>
          <a:off x="136525" y="4892675"/>
          <a:ext cx="25304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14" imgW="533160" imgH="253800" progId="Equation.DSMT4">
                  <p:embed/>
                </p:oleObj>
              </mc:Choice>
              <mc:Fallback>
                <p:oleObj name="Equation" r:id="rId14" imgW="53316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4892675"/>
                        <a:ext cx="2530475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07" name="Picture 39" descr="C:\Users\cee13931\AppData\Local\Microsoft\Windows\Temporary Internet Files\Content.IE5\OXLGL115\MC910215881[1]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931" y="5638800"/>
            <a:ext cx="1237069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80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-x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285212"/>
              </p:ext>
            </p:extLst>
          </p:nvPr>
        </p:nvGraphicFramePr>
        <p:xfrm>
          <a:off x="20638" y="2819400"/>
          <a:ext cx="91630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3" imgW="1130040" imgH="253800" progId="Equation.DSMT4">
                  <p:embed/>
                </p:oleObj>
              </mc:Choice>
              <mc:Fallback>
                <p:oleObj name="Equation" r:id="rId3" imgW="1130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38" y="2819400"/>
                        <a:ext cx="916305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4953000"/>
            <a:ext cx="6676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Swap and change both signs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5933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-x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32066"/>
              </p:ext>
            </p:extLst>
          </p:nvPr>
        </p:nvGraphicFramePr>
        <p:xfrm>
          <a:off x="76200" y="2362200"/>
          <a:ext cx="3192462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3" imgW="672840" imgH="253800" progId="Equation.DSMT4">
                  <p:embed/>
                </p:oleObj>
              </mc:Choice>
              <mc:Fallback>
                <p:oleObj name="Equation" r:id="rId3" imgW="672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2362200"/>
                        <a:ext cx="3192462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475941"/>
              </p:ext>
            </p:extLst>
          </p:nvPr>
        </p:nvGraphicFramePr>
        <p:xfrm>
          <a:off x="3119438" y="2286000"/>
          <a:ext cx="53149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5" imgW="1079280" imgH="253800" progId="Equation.DSMT4">
                  <p:embed/>
                </p:oleObj>
              </mc:Choice>
              <mc:Fallback>
                <p:oleObj name="Equation" r:id="rId5" imgW="1079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19438" y="2286000"/>
                        <a:ext cx="5314950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000412"/>
              </p:ext>
            </p:extLst>
          </p:nvPr>
        </p:nvGraphicFramePr>
        <p:xfrm>
          <a:off x="3446463" y="3657600"/>
          <a:ext cx="3875087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7" imgW="787320" imgH="253800" progId="Equation.DSMT4">
                  <p:embed/>
                </p:oleObj>
              </mc:Choice>
              <mc:Fallback>
                <p:oleObj name="Equation" r:id="rId7" imgW="787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3657600"/>
                        <a:ext cx="3875087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748182"/>
              </p:ext>
            </p:extLst>
          </p:nvPr>
        </p:nvGraphicFramePr>
        <p:xfrm>
          <a:off x="3387725" y="4845050"/>
          <a:ext cx="468947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9" imgW="952200" imgH="253800" progId="Equation.DSMT4">
                  <p:embed/>
                </p:oleObj>
              </mc:Choice>
              <mc:Fallback>
                <p:oleObj name="Equation" r:id="rId9" imgW="952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725" y="4845050"/>
                        <a:ext cx="4689475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875300"/>
              </p:ext>
            </p:extLst>
          </p:nvPr>
        </p:nvGraphicFramePr>
        <p:xfrm>
          <a:off x="90488" y="3657600"/>
          <a:ext cx="2651125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11" imgW="558720" imgH="253800" progId="Equation.DSMT4">
                  <p:embed/>
                </p:oleObj>
              </mc:Choice>
              <mc:Fallback>
                <p:oleObj name="Equation" r:id="rId11" imgW="558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8" y="3657600"/>
                        <a:ext cx="2651125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405812"/>
              </p:ext>
            </p:extLst>
          </p:nvPr>
        </p:nvGraphicFramePr>
        <p:xfrm>
          <a:off x="55562" y="4892675"/>
          <a:ext cx="337343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13" imgW="711000" imgH="253800" progId="Equation.DSMT4">
                  <p:embed/>
                </p:oleObj>
              </mc:Choice>
              <mc:Fallback>
                <p:oleObj name="Equation" r:id="rId13" imgW="711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" y="4892675"/>
                        <a:ext cx="3373438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2" name="Picture 2" descr="C:\Users\cee13931\AppData\Local\Microsoft\Windows\Temporary Internet Files\Content.IE5\4HAFE38Z\MC900364598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692" y="5867400"/>
            <a:ext cx="1231892" cy="96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Symmetry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b="1" dirty="0" smtClean="0"/>
              <a:t>How many lines of symmetry does the polygon have?</a:t>
            </a:r>
            <a:endParaRPr lang="en-US" b="1" dirty="0"/>
          </a:p>
        </p:txBody>
      </p:sp>
      <p:sp>
        <p:nvSpPr>
          <p:cNvPr id="3" name="Isosceles Triangle 2"/>
          <p:cNvSpPr/>
          <p:nvPr/>
        </p:nvSpPr>
        <p:spPr>
          <a:xfrm>
            <a:off x="4267200" y="2743200"/>
            <a:ext cx="3657600" cy="3153103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3596476"/>
            <a:ext cx="99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en-US" sz="8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0" y="2438400"/>
            <a:ext cx="0" cy="38100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86200" y="3429000"/>
            <a:ext cx="4648200" cy="28194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733800" y="3429000"/>
            <a:ext cx="4267200" cy="28194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05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991100" y="2590800"/>
            <a:ext cx="2209800" cy="396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Symmetry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b="1" dirty="0" smtClean="0"/>
              <a:t>How many lines of symmetry does the shape have?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3596476"/>
            <a:ext cx="99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US" sz="8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0" y="2438400"/>
            <a:ext cx="0" cy="42672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038600" y="4577862"/>
            <a:ext cx="4419600" cy="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48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>
            <a:off x="4457700" y="2819400"/>
            <a:ext cx="3276600" cy="3276600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Symmetry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b="1" dirty="0" smtClean="0"/>
              <a:t>How many lines of symmetry does the shape have?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3596476"/>
            <a:ext cx="99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endParaRPr lang="en-US" sz="8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0" y="2286000"/>
            <a:ext cx="0" cy="42672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581400" y="3810000"/>
            <a:ext cx="4876800" cy="16002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3733800" y="3810000"/>
            <a:ext cx="4572000" cy="16002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595446" y="2590800"/>
            <a:ext cx="2819400" cy="39624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724400" y="2743200"/>
            <a:ext cx="2895600" cy="38100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30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ee13931\AppData\Local\Microsoft\Windows\Temporary Internet Files\Content.IE5\4HAFE38Z\MC90005334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44"/>
            <a:ext cx="9144000" cy="689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33600" y="3352800"/>
            <a:ext cx="4572000" cy="2667000"/>
          </a:xfrm>
          <a:noFill/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Classwork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Reflections by Mira Worksheet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1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ee13931\AppData\Local\Microsoft\Windows\Temporary Internet Files\Content.IE5\4HAFE38Z\MC90005334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44"/>
            <a:ext cx="9144000" cy="689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05000" y="3282462"/>
            <a:ext cx="4953000" cy="2667000"/>
          </a:xfrm>
          <a:noFill/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Classwork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Reflections by Hand Worksheet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0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C:\Users\cee13931\AppData\Local\Microsoft\Windows\Temporary Internet Files\Content.IE5\OXLGL115\MC900449049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" r="2016" b="1538"/>
          <a:stretch/>
        </p:blipFill>
        <p:spPr bwMode="auto">
          <a:xfrm>
            <a:off x="11723" y="0"/>
            <a:ext cx="9120554" cy="687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1828800"/>
            <a:ext cx="50241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Homework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5059740"/>
            <a:ext cx="47888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Reflections &amp; Translations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871178">
            <a:off x="492858" y="5835411"/>
            <a:ext cx="2866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hiller" pitchFamily="82" charset="0"/>
              </a:rPr>
              <a:t>Beware:  HW ahead</a:t>
            </a:r>
            <a:endParaRPr lang="en-US" sz="3600" b="1" dirty="0">
              <a:solidFill>
                <a:schemeClr val="bg1"/>
              </a:solidFill>
              <a:latin typeface="Chiller" pitchFamily="82" charset="0"/>
            </a:endParaRPr>
          </a:p>
        </p:txBody>
      </p:sp>
      <p:pic>
        <p:nvPicPr>
          <p:cNvPr id="13315" name="Picture 3" descr="C:\Users\cee13931\AppData\Local\Microsoft\Windows\Temporary Internet Files\Content.IE5\OXLGL115\MC90043622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22072"/>
            <a:ext cx="2298413" cy="14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86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1470025"/>
          </a:xfrm>
        </p:spPr>
        <p:txBody>
          <a:bodyPr/>
          <a:lstStyle/>
          <a:p>
            <a:pPr algn="r"/>
            <a:r>
              <a:rPr lang="en-US" dirty="0" smtClean="0"/>
              <a:t>Review Homework</a:t>
            </a:r>
            <a:endParaRPr lang="en-US" dirty="0"/>
          </a:p>
        </p:txBody>
      </p:sp>
      <p:pic>
        <p:nvPicPr>
          <p:cNvPr id="9218" name="Picture 2" descr="C:\Users\cee13931\AppData\Local\Microsoft\Windows\Temporary Internet Files\Content.IE5\OXLGL115\MC9004105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767738" cy="190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35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ee13931\AppData\Local\Microsoft\Windows\Temporary Internet Files\Content.IE5\OXLGL115\MC900053342[1].wm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" t="5163" r="4632" b="576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4724400" cy="685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Don’t  be scared.</a:t>
            </a: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587722" y="3200400"/>
            <a:ext cx="4212878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/>
              <a:t>It’s time for another skills check.</a:t>
            </a:r>
            <a:endParaRPr lang="en-US" sz="4800" dirty="0"/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6811108" y="1735015"/>
            <a:ext cx="1828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1"/>
                </a:solidFill>
              </a:rPr>
              <a:t>You can do this.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78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Reflections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 descr="C:\Users\cee13931\AppData\Local\Microsoft\Windows\Temporary Internet Files\Content.IE5\4HAFE38Z\MC9003049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732075"/>
            <a:ext cx="1812341" cy="16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83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the x-axis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748082"/>
              </p:ext>
            </p:extLst>
          </p:nvPr>
        </p:nvGraphicFramePr>
        <p:xfrm>
          <a:off x="381000" y="2819400"/>
          <a:ext cx="8444026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819400"/>
                        <a:ext cx="8444026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4953000"/>
            <a:ext cx="7128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Change the sign of the y-value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0450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the x-axis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255859"/>
              </p:ext>
            </p:extLst>
          </p:nvPr>
        </p:nvGraphicFramePr>
        <p:xfrm>
          <a:off x="457200" y="2286000"/>
          <a:ext cx="2890685" cy="3733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3" imgW="609480" imgH="787320" progId="Equation.DSMT4">
                  <p:embed/>
                </p:oleObj>
              </mc:Choice>
              <mc:Fallback>
                <p:oleObj name="Equation" r:id="rId3" imgW="60948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286000"/>
                        <a:ext cx="2890685" cy="3733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366833"/>
              </p:ext>
            </p:extLst>
          </p:nvPr>
        </p:nvGraphicFramePr>
        <p:xfrm>
          <a:off x="3246438" y="2286000"/>
          <a:ext cx="45021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5" imgW="914400" imgH="253800" progId="Equation.DSMT4">
                  <p:embed/>
                </p:oleObj>
              </mc:Choice>
              <mc:Fallback>
                <p:oleObj name="Equation" r:id="rId5" imgW="914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6438" y="2286000"/>
                        <a:ext cx="4502150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583639"/>
              </p:ext>
            </p:extLst>
          </p:nvPr>
        </p:nvGraphicFramePr>
        <p:xfrm>
          <a:off x="3154362" y="3657600"/>
          <a:ext cx="3627438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7" imgW="736560" imgH="253800" progId="Equation.DSMT4">
                  <p:embed/>
                </p:oleObj>
              </mc:Choice>
              <mc:Fallback>
                <p:oleObj name="Equation" r:id="rId7" imgW="736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62" y="3657600"/>
                        <a:ext cx="3627438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565499"/>
              </p:ext>
            </p:extLst>
          </p:nvPr>
        </p:nvGraphicFramePr>
        <p:xfrm>
          <a:off x="3200400" y="4800600"/>
          <a:ext cx="431482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9" imgW="876240" imgH="253800" progId="Equation.DSMT4">
                  <p:embed/>
                </p:oleObj>
              </mc:Choice>
              <mc:Fallback>
                <p:oleObj name="Equation" r:id="rId9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00600"/>
                        <a:ext cx="4314825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35" name="Picture 39" descr="C:\Users\cee13931\AppData\Local\Microsoft\Windows\Temporary Internet Files\Content.IE5\QM7L0X5Y\MC90034720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114" y="5562600"/>
            <a:ext cx="1827886" cy="121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19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the y-axis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391243"/>
              </p:ext>
            </p:extLst>
          </p:nvPr>
        </p:nvGraphicFramePr>
        <p:xfrm>
          <a:off x="381000" y="2819400"/>
          <a:ext cx="8444026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819400"/>
                        <a:ext cx="8444026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4953000"/>
            <a:ext cx="7092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Change the sign of the x-value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7625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200" dirty="0" smtClean="0"/>
              <a:t>Reflect across the y-axis</a:t>
            </a:r>
            <a:endParaRPr lang="en-US" sz="5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343151"/>
              </p:ext>
            </p:extLst>
          </p:nvPr>
        </p:nvGraphicFramePr>
        <p:xfrm>
          <a:off x="276225" y="2286000"/>
          <a:ext cx="3252788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3" imgW="685800" imgH="787320" progId="Equation.DSMT4">
                  <p:embed/>
                </p:oleObj>
              </mc:Choice>
              <mc:Fallback>
                <p:oleObj name="Equation" r:id="rId3" imgW="68580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225" y="2286000"/>
                        <a:ext cx="3252788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710064"/>
              </p:ext>
            </p:extLst>
          </p:nvPr>
        </p:nvGraphicFramePr>
        <p:xfrm>
          <a:off x="3424238" y="2286000"/>
          <a:ext cx="3814762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5" imgW="774360" imgH="253800" progId="Equation.DSMT4">
                  <p:embed/>
                </p:oleObj>
              </mc:Choice>
              <mc:Fallback>
                <p:oleObj name="Equation" r:id="rId5" imgW="774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4238" y="2286000"/>
                        <a:ext cx="3814762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147202"/>
              </p:ext>
            </p:extLst>
          </p:nvPr>
        </p:nvGraphicFramePr>
        <p:xfrm>
          <a:off x="3325812" y="3657600"/>
          <a:ext cx="4065588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7" imgW="825480" imgH="253800" progId="Equation.DSMT4">
                  <p:embed/>
                </p:oleObj>
              </mc:Choice>
              <mc:Fallback>
                <p:oleObj name="Equation" r:id="rId7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2" y="3657600"/>
                        <a:ext cx="4065588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55150"/>
              </p:ext>
            </p:extLst>
          </p:nvPr>
        </p:nvGraphicFramePr>
        <p:xfrm>
          <a:off x="3429000" y="4845050"/>
          <a:ext cx="41275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9" imgW="838080" imgH="253800" progId="Equation.DSMT4">
                  <p:embed/>
                </p:oleObj>
              </mc:Choice>
              <mc:Fallback>
                <p:oleObj name="Equation" r:id="rId9" imgW="838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45050"/>
                        <a:ext cx="41275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74" name="Picture 30" descr="C:\Users\cee13931\AppData\Local\Microsoft\Windows\Temporary Internet Files\Content.IE5\QM7L0X5Y\MC900435937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100" y="5694429"/>
            <a:ext cx="1231900" cy="119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93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x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535714"/>
              </p:ext>
            </p:extLst>
          </p:nvPr>
        </p:nvGraphicFramePr>
        <p:xfrm>
          <a:off x="741363" y="2819400"/>
          <a:ext cx="77216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3" imgW="952200" imgH="253800" progId="Equation.DSMT4">
                  <p:embed/>
                </p:oleObj>
              </mc:Choice>
              <mc:Fallback>
                <p:oleObj name="Equation" r:id="rId3" imgW="952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1363" y="2819400"/>
                        <a:ext cx="772160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19400" y="4960423"/>
            <a:ext cx="3204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Swap x and 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7625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186</Words>
  <Application>Microsoft Office PowerPoint</Application>
  <PresentationFormat>On-screen Show (4:3)</PresentationFormat>
  <Paragraphs>40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Office Theme</vt:lpstr>
      <vt:lpstr>iRespondGraphMaster</vt:lpstr>
      <vt:lpstr>iRespondQuestionMaster</vt:lpstr>
      <vt:lpstr>Equation</vt:lpstr>
      <vt:lpstr>                 Warm up</vt:lpstr>
      <vt:lpstr>Review Homework</vt:lpstr>
      <vt:lpstr>PowerPoint Presentation</vt:lpstr>
      <vt:lpstr>Reflections</vt:lpstr>
      <vt:lpstr>Reflect across the x-axis</vt:lpstr>
      <vt:lpstr>Reflect across the x-axis</vt:lpstr>
      <vt:lpstr>Reflect across the y-axis</vt:lpstr>
      <vt:lpstr>Reflect across the y-axis</vt:lpstr>
      <vt:lpstr>Reflect across y = x</vt:lpstr>
      <vt:lpstr>Reflect across y = x</vt:lpstr>
      <vt:lpstr>Reflect across y = -x</vt:lpstr>
      <vt:lpstr>Reflect across y = -x</vt:lpstr>
      <vt:lpstr>Lines of Symmetry</vt:lpstr>
      <vt:lpstr>Lines of Symmetry</vt:lpstr>
      <vt:lpstr>Lines of Symmetry</vt:lpstr>
      <vt:lpstr>Classwork Reflections by Mira Worksheet</vt:lpstr>
      <vt:lpstr>Classwork Reflections by Hand Worksheet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</dc:title>
  <dc:creator>Emily Freeman</dc:creator>
  <cp:lastModifiedBy>install</cp:lastModifiedBy>
  <cp:revision>17</cp:revision>
  <cp:lastPrinted>2012-10-31T18:11:23Z</cp:lastPrinted>
  <dcterms:created xsi:type="dcterms:W3CDTF">2012-10-30T01:35:45Z</dcterms:created>
  <dcterms:modified xsi:type="dcterms:W3CDTF">2012-10-31T19:52:09Z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