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19" r:id="rId3"/>
    <p:sldMasterId id="2147483731" r:id="rId4"/>
  </p:sldMasterIdLst>
  <p:handoutMasterIdLst>
    <p:handoutMasterId r:id="rId13"/>
  </p:handoutMasterIdLst>
  <p:sldIdLst>
    <p:sldId id="256" r:id="rId5"/>
    <p:sldId id="257" r:id="rId6"/>
    <p:sldId id="258" r:id="rId7"/>
    <p:sldId id="264" r:id="rId8"/>
    <p:sldId id="259" r:id="rId9"/>
    <p:sldId id="260" r:id="rId10"/>
    <p:sldId id="261" r:id="rId11"/>
    <p:sldId id="262" r:id="rId12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7534-A8B2-4A17-A78E-C13D8E6A316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4E9A-8733-4E92-B613-B852CDD4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1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5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984E1-0659-4FB5-BC8B-C837EF61A9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04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FB381-805B-4A9A-9C5D-458312BB7D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44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D1CC6-082F-4FFB-B13A-8E1AACFF18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3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FBC0E-3601-4B76-A429-6642F378AB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003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C6C7C-26FC-4F66-B0DD-1BE78431F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46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91146-F705-4D68-97B2-CA99FD819C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74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CB492-BB70-4B84-9DCF-B3399580C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950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8AB87-10C7-4047-81D3-AB9BDCD9A2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7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7E79-76DB-46DC-A613-09BFC571ED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14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2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B2E85-F779-4801-9EFF-F3995842F0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2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6DAB-5004-479B-9705-30168526DB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908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140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21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908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872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142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43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1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872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883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333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5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1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1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8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5B85-7ACC-44B5-A9B7-67091540FCA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CB694-0406-44C4-BADB-240CD421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3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531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A1A7F8-F548-4E5B-A9B5-668FC233583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1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31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60437"/>
            <a:ext cx="7620000" cy="513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Solve each equation or formula for the variable indicated.</a:t>
            </a:r>
          </a:p>
          <a:p>
            <a:pPr marL="411480" lvl="1" indent="0">
              <a:buNone/>
            </a:pPr>
            <a:r>
              <a:rPr lang="en-US" sz="3200" dirty="0" smtClean="0"/>
              <a:t>1. </a:t>
            </a:r>
          </a:p>
          <a:p>
            <a:pPr marL="411480" lvl="1" indent="0">
              <a:buNone/>
            </a:pPr>
            <a:endParaRPr lang="en-US" sz="3200" dirty="0"/>
          </a:p>
          <a:p>
            <a:pPr marL="411480" lvl="1" indent="0">
              <a:buNone/>
            </a:pPr>
            <a:r>
              <a:rPr lang="en-US" sz="3200" dirty="0" smtClean="0"/>
              <a:t>2. </a:t>
            </a:r>
          </a:p>
          <a:p>
            <a:pPr marL="411480" lvl="1" indent="0">
              <a:buNone/>
            </a:pPr>
            <a:endParaRPr lang="en-US" sz="3200" dirty="0" smtClean="0"/>
          </a:p>
          <a:p>
            <a:pPr marL="411480" lvl="1" indent="0">
              <a:buNone/>
            </a:pPr>
            <a:endParaRPr lang="en-US" sz="3200" dirty="0" smtClean="0"/>
          </a:p>
          <a:p>
            <a:pPr marL="411480" lvl="1" indent="0">
              <a:buNone/>
            </a:pPr>
            <a:r>
              <a:rPr lang="en-US" sz="3200" dirty="0" smtClean="0"/>
              <a:t>3. 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964031"/>
              </p:ext>
            </p:extLst>
          </p:nvPr>
        </p:nvGraphicFramePr>
        <p:xfrm>
          <a:off x="1438275" y="2133600"/>
          <a:ext cx="4886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447560" imgH="203040" progId="Equation.DSMT4">
                  <p:embed/>
                </p:oleObj>
              </mc:Choice>
              <mc:Fallback>
                <p:oleObj name="Equation" r:id="rId3" imgW="1447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8275" y="2133600"/>
                        <a:ext cx="488632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19742"/>
              </p:ext>
            </p:extLst>
          </p:nvPr>
        </p:nvGraphicFramePr>
        <p:xfrm>
          <a:off x="1600200" y="3276600"/>
          <a:ext cx="350274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206360" imgH="393480" progId="Equation.DSMT4">
                  <p:embed/>
                </p:oleObj>
              </mc:Choice>
              <mc:Fallback>
                <p:oleObj name="Equation" r:id="rId5" imgW="12063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350274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901074"/>
              </p:ext>
            </p:extLst>
          </p:nvPr>
        </p:nvGraphicFramePr>
        <p:xfrm>
          <a:off x="1440426" y="4876800"/>
          <a:ext cx="541757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1473120" imgH="393480" progId="Equation.DSMT4">
                  <p:embed/>
                </p:oleObj>
              </mc:Choice>
              <mc:Fallback>
                <p:oleObj name="Equation" r:id="rId7" imgW="14731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0426" y="4876800"/>
                        <a:ext cx="5417574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9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761682"/>
          </a:xfrm>
        </p:spPr>
        <p:txBody>
          <a:bodyPr/>
          <a:lstStyle/>
          <a:p>
            <a:pPr algn="ctr"/>
            <a:r>
              <a:rPr lang="en-US" dirty="0" smtClean="0"/>
              <a:t>Homework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CC"/>
                </a:solidFill>
              </a:rPr>
              <a:t>CCGPS Coordinate Algebra</a:t>
            </a:r>
            <a:br>
              <a:rPr lang="en-US" sz="4000" dirty="0" smtClean="0">
                <a:solidFill>
                  <a:srgbClr val="FFFFCC"/>
                </a:solidFill>
              </a:rPr>
            </a:br>
            <a:r>
              <a:rPr lang="en-US" sz="4000" dirty="0" smtClean="0">
                <a:solidFill>
                  <a:srgbClr val="FFFFCC"/>
                </a:solidFill>
              </a:rPr>
              <a:t>Day 3 (01.10.13)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04800" y="1593850"/>
            <a:ext cx="8534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FFCC"/>
                </a:solidFill>
              </a:rPr>
              <a:t>UNIT QUESTION: Why is it important to understand the relationship between quantities?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CC"/>
                </a:solidFill>
              </a:rPr>
              <a:t>Standard: </a:t>
            </a:r>
            <a:r>
              <a:rPr lang="en-US" u="sng">
                <a:solidFill>
                  <a:srgbClr val="FFFFCC"/>
                </a:solidFill>
              </a:rPr>
              <a:t>MCC9-12.N.Q.1-3, MCC9-12.A.SSE.1, MCC9-12.A.CED.1-4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u="sng">
              <a:solidFill>
                <a:srgbClr val="FFFFCC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FFCC"/>
                </a:solidFill>
              </a:rPr>
              <a:t>Today’s Question: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FFCC"/>
                </a:solidFill>
              </a:rPr>
              <a:t>What steps are used in solving linear equations?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CC"/>
                </a:solidFill>
              </a:rPr>
              <a:t>Standard: </a:t>
            </a:r>
            <a:r>
              <a:rPr lang="en-US" u="sng">
                <a:solidFill>
                  <a:srgbClr val="FFFFCC"/>
                </a:solidFill>
              </a:rPr>
              <a:t>MCC9-12.A.CED.1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99028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Metric Conversions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599"/>
            <a:ext cx="76200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600" dirty="0" smtClean="0"/>
              <a:t>K	H	D	B	D	C	M</a:t>
            </a:r>
          </a:p>
          <a:p>
            <a:pPr marL="114300" indent="0" algn="ctr">
              <a:buNone/>
            </a:pPr>
            <a:endParaRPr lang="en-US" sz="4000" dirty="0" smtClean="0"/>
          </a:p>
          <a:p>
            <a:pPr marL="114300" indent="0" algn="ctr">
              <a:buNone/>
            </a:pPr>
            <a:endParaRPr lang="en-US" sz="4000" dirty="0"/>
          </a:p>
          <a:p>
            <a:pPr marL="114300" indent="0" algn="ctr">
              <a:buNone/>
            </a:pPr>
            <a:r>
              <a:rPr lang="en-US" sz="4000" dirty="0" smtClean="0"/>
              <a:t>BASES: Liter, Meter, Gram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 rot="4653953">
            <a:off x="1562692" y="265190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ilo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 rot="4653953">
            <a:off x="2184397" y="2753381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ecta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 rot="4653953">
            <a:off x="3033237" y="2728108"/>
            <a:ext cx="84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eka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 rot="5230404">
            <a:off x="3670103" y="2843812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ASE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 rot="4653953">
            <a:off x="5018617" y="2631280"/>
            <a:ext cx="708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eci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 rot="4653953">
            <a:off x="5906536" y="2697809"/>
            <a:ext cx="84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enti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 rot="4653953">
            <a:off x="7003883" y="2629992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illi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96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887370" y="3039770"/>
            <a:ext cx="6689140" cy="609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Area, Volume, &amp; Surface area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7" t="17734" r="32122" b="22013"/>
          <a:stretch/>
        </p:blipFill>
        <p:spPr bwMode="auto">
          <a:xfrm>
            <a:off x="1219200" y="76200"/>
            <a:ext cx="7035812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5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/>
          <a:lstStyle/>
          <a:p>
            <a:r>
              <a:rPr lang="en-US" dirty="0" smtClean="0"/>
              <a:t>Ex 1: Finding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373563"/>
          </a:xfrm>
        </p:spPr>
        <p:txBody>
          <a:bodyPr>
            <a:normAutofit/>
          </a:bodyPr>
          <a:lstStyle/>
          <a:p>
            <a:r>
              <a:rPr lang="en-US" sz="3600" b="0" dirty="0" smtClean="0"/>
              <a:t>Your paper is 8.5 inches wide and 27.94 centimeters long. Find the area of the paper in centimeters.</a:t>
            </a:r>
            <a:endParaRPr lang="en-US" sz="36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267200"/>
            <a:ext cx="4621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 = 603.2246 cm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9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761682"/>
          </a:xfrm>
        </p:spPr>
        <p:txBody>
          <a:bodyPr/>
          <a:lstStyle/>
          <a:p>
            <a:r>
              <a:rPr lang="en-US" dirty="0" smtClean="0"/>
              <a:t>Ex 2: Finding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2286000"/>
          </a:xfrm>
        </p:spPr>
        <p:txBody>
          <a:bodyPr>
            <a:normAutofit/>
          </a:bodyPr>
          <a:lstStyle/>
          <a:p>
            <a:r>
              <a:rPr lang="en-US" sz="3200" b="0" dirty="0" smtClean="0"/>
              <a:t>You are trying to fill a canister full of Pringles. The canister has a radius of 3.5 cm and a height of 95m. Find the volume of the canister in cm. </a:t>
            </a:r>
            <a:endParaRPr lang="en-US" sz="32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4267200"/>
            <a:ext cx="5610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V = 365,602.8451 cm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9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/>
          <a:lstStyle/>
          <a:p>
            <a:r>
              <a:rPr lang="en-US" dirty="0" smtClean="0"/>
              <a:t>Ex 3: surface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153400" cy="2895600"/>
          </a:xfrm>
        </p:spPr>
        <p:txBody>
          <a:bodyPr>
            <a:normAutofit/>
          </a:bodyPr>
          <a:lstStyle/>
          <a:p>
            <a:r>
              <a:rPr lang="en-US" sz="3200" b="0" dirty="0" smtClean="0"/>
              <a:t>You are wrapping a gift for your mother’s birthday. The box is 1 </a:t>
            </a:r>
            <a:r>
              <a:rPr lang="en-US" sz="3200" b="0" dirty="0" err="1" smtClean="0"/>
              <a:t>ft</a:t>
            </a:r>
            <a:r>
              <a:rPr lang="en-US" sz="3200" b="0" dirty="0" smtClean="0"/>
              <a:t> wide, 22.86 cm long, and 152.4 mm tall. Find the surface area of the box so you know how much wrapping paper you will need in cm.</a:t>
            </a:r>
            <a:endParaRPr lang="en-US" sz="32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267200"/>
            <a:ext cx="5106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SA = 3019.3488 cm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2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ssenti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202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iRespondGraphMaster</vt:lpstr>
      <vt:lpstr>2_Default Design</vt:lpstr>
      <vt:lpstr>Essential</vt:lpstr>
      <vt:lpstr>iRespondQuestionMaster</vt:lpstr>
      <vt:lpstr>Equation</vt:lpstr>
      <vt:lpstr>Warm-Up</vt:lpstr>
      <vt:lpstr>Homework questions</vt:lpstr>
      <vt:lpstr>CCGPS Coordinate Algebra Day 3 (01.10.13)</vt:lpstr>
      <vt:lpstr>Metric Conversions</vt:lpstr>
      <vt:lpstr>Area, Volume, &amp; Surface area</vt:lpstr>
      <vt:lpstr>Ex 1: Finding area</vt:lpstr>
      <vt:lpstr>Ex 2: Finding volume</vt:lpstr>
      <vt:lpstr>Ex 3: surface area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Claire Self</dc:creator>
  <cp:lastModifiedBy>Clark</cp:lastModifiedBy>
  <cp:revision>12</cp:revision>
  <cp:lastPrinted>2013-01-10T18:11:12Z</cp:lastPrinted>
  <dcterms:created xsi:type="dcterms:W3CDTF">2013-01-10T04:45:56Z</dcterms:created>
  <dcterms:modified xsi:type="dcterms:W3CDTF">2013-01-15T11:37:24Z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