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69" r:id="rId15"/>
    <p:sldId id="270" r:id="rId16"/>
    <p:sldId id="267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C6BD52-E384-4DAE-B26E-E7BED5CD311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E17ADF-9107-47EC-B614-6073AFB06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C6BD52-E384-4DAE-B26E-E7BED5CD311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E17ADF-9107-47EC-B614-6073AFB06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61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C6BD52-E384-4DAE-B26E-E7BED5CD311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E17ADF-9107-47EC-B614-6073AFB06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9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C6BD52-E384-4DAE-B26E-E7BED5CD311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E17ADF-9107-47EC-B614-6073AFB06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13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C6BD52-E384-4DAE-B26E-E7BED5CD311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E17ADF-9107-47EC-B614-6073AFB06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449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C6BD52-E384-4DAE-B26E-E7BED5CD311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E17ADF-9107-47EC-B614-6073AFB06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60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C6BD52-E384-4DAE-B26E-E7BED5CD311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E17ADF-9107-47EC-B614-6073AFB06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22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C6BD52-E384-4DAE-B26E-E7BED5CD311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E17ADF-9107-47EC-B614-6073AFB06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900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C6BD52-E384-4DAE-B26E-E7BED5CD311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E17ADF-9107-47EC-B614-6073AFB06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255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C6BD52-E384-4DAE-B26E-E7BED5CD311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E17ADF-9107-47EC-B614-6073AFB06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700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C6BD52-E384-4DAE-B26E-E7BED5CD311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E17ADF-9107-47EC-B614-6073AFB06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C6BD52-E384-4DAE-B26E-E7BED5CD311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E17ADF-9107-47EC-B614-6073AFB06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133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C6BD52-E384-4DAE-B26E-E7BED5CD311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E17ADF-9107-47EC-B614-6073AFB06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613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D52-E384-4DAE-B26E-E7BED5CD311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7ADF-9107-47EC-B614-6073AFB062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D52-E384-4DAE-B26E-E7BED5CD311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7ADF-9107-47EC-B614-6073AFB06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D52-E384-4DAE-B26E-E7BED5CD311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7ADF-9107-47EC-B614-6073AFB062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D52-E384-4DAE-B26E-E7BED5CD311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7ADF-9107-47EC-B614-6073AFB06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D52-E384-4DAE-B26E-E7BED5CD311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7ADF-9107-47EC-B614-6073AFB06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D52-E384-4DAE-B26E-E7BED5CD311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7ADF-9107-47EC-B614-6073AFB06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D52-E384-4DAE-B26E-E7BED5CD311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7ADF-9107-47EC-B614-6073AFB06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D52-E384-4DAE-B26E-E7BED5CD311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7ADF-9107-47EC-B614-6073AFB0629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0C6BD52-E384-4DAE-B26E-E7BED5CD311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2E17ADF-9107-47EC-B614-6073AFB062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C6BD52-E384-4DAE-B26E-E7BED5CD311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E17ADF-9107-47EC-B614-6073AFB06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4490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D52-E384-4DAE-B26E-E7BED5CD311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7ADF-9107-47EC-B614-6073AFB06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D52-E384-4DAE-B26E-E7BED5CD311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7ADF-9107-47EC-B614-6073AFB062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C6BD52-E384-4DAE-B26E-E7BED5CD311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E17ADF-9107-47EC-B614-6073AFB06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60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C6BD52-E384-4DAE-B26E-E7BED5CD311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E17ADF-9107-47EC-B614-6073AFB06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22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C6BD52-E384-4DAE-B26E-E7BED5CD311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E17ADF-9107-47EC-B614-6073AFB06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9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C6BD52-E384-4DAE-B26E-E7BED5CD311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E17ADF-9107-47EC-B614-6073AFB06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25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C6BD52-E384-4DAE-B26E-E7BED5CD311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E17ADF-9107-47EC-B614-6073AFB06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7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C6BD52-E384-4DAE-B26E-E7BED5CD311C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E17ADF-9107-47EC-B614-6073AFB06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31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831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5/7/2013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EOCT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495800"/>
            <a:ext cx="7772400" cy="1752600"/>
          </a:xfrm>
        </p:spPr>
        <p:txBody>
          <a:bodyPr/>
          <a:lstStyle/>
          <a:p>
            <a:r>
              <a:rPr lang="en-US" dirty="0" smtClean="0"/>
              <a:t>Unit 5 – Transformations in the Plane</a:t>
            </a:r>
          </a:p>
          <a:p>
            <a:r>
              <a:rPr lang="en-US" dirty="0" smtClean="0"/>
              <a:t>Unit 6 – Connecting Algebra with Geometry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5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6 – Connecting Algebra and 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coordinates to prove simple geometric theorems algebraically.</a:t>
            </a:r>
          </a:p>
          <a:p>
            <a:endParaRPr lang="en-US" dirty="0"/>
          </a:p>
          <a:p>
            <a:pPr lvl="1"/>
            <a:r>
              <a:rPr lang="en-US" dirty="0" smtClean="0"/>
              <a:t>Circle centers</a:t>
            </a:r>
          </a:p>
          <a:p>
            <a:pPr lvl="1"/>
            <a:r>
              <a:rPr lang="en-US" dirty="0" smtClean="0"/>
              <a:t>Parallelograms</a:t>
            </a:r>
          </a:p>
          <a:p>
            <a:pPr lvl="1"/>
            <a:r>
              <a:rPr lang="en-US" dirty="0" smtClean="0"/>
              <a:t>Rectangles</a:t>
            </a:r>
          </a:p>
          <a:p>
            <a:pPr lvl="1"/>
            <a:r>
              <a:rPr lang="en-US" dirty="0" smtClean="0"/>
              <a:t>Squares and </a:t>
            </a:r>
            <a:r>
              <a:rPr lang="en-US" dirty="0" err="1" smtClean="0"/>
              <a:t>Rhombii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62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Prove lines parallel or perpendicular</a:t>
            </a:r>
          </a:p>
          <a:p>
            <a:r>
              <a:rPr lang="en-US" dirty="0"/>
              <a:t>The </a:t>
            </a:r>
            <a:r>
              <a:rPr lang="en-US" b="1" i="1" dirty="0"/>
              <a:t>slope </a:t>
            </a:r>
            <a:r>
              <a:rPr lang="en-US" dirty="0"/>
              <a:t>of the line through points (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baseline="-25000" dirty="0"/>
              <a:t>1</a:t>
            </a:r>
            <a:r>
              <a:rPr lang="en-US" dirty="0"/>
              <a:t>) and (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, </a:t>
            </a:r>
            <a:r>
              <a:rPr lang="en-US" i="1" dirty="0"/>
              <a:t>y</a:t>
            </a:r>
            <a:r>
              <a:rPr lang="en-US" baseline="-25000" dirty="0"/>
              <a:t>2</a:t>
            </a:r>
            <a:r>
              <a:rPr lang="en-US" dirty="0"/>
              <a:t> ) is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sz="3200" dirty="0" smtClean="0"/>
              <a:t>Find the equation of a line through a given point</a:t>
            </a:r>
          </a:p>
          <a:p>
            <a:pPr lvl="2"/>
            <a:r>
              <a:rPr lang="en-US" sz="4000" dirty="0" smtClean="0"/>
              <a:t>y=</a:t>
            </a:r>
            <a:r>
              <a:rPr lang="en-US" sz="4000" dirty="0" err="1" smtClean="0"/>
              <a:t>mx+b</a:t>
            </a:r>
            <a:endParaRPr lang="en-US" sz="4000" dirty="0"/>
          </a:p>
          <a:p>
            <a:pPr marL="768096" lvl="2" indent="0">
              <a:buNone/>
            </a:pPr>
            <a:r>
              <a:rPr lang="en-US" sz="4800" dirty="0" smtClean="0"/>
              <a:t>           </a:t>
            </a:r>
          </a:p>
          <a:p>
            <a:pPr marL="914400" lvl="2" indent="0">
              <a:buNone/>
            </a:pPr>
            <a:endParaRPr lang="en-US" sz="4800" dirty="0" smtClean="0"/>
          </a:p>
          <a:p>
            <a:pPr lvl="2"/>
            <a:endParaRPr lang="en-US" sz="4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540575"/>
              </p:ext>
            </p:extLst>
          </p:nvPr>
        </p:nvGraphicFramePr>
        <p:xfrm>
          <a:off x="1905000" y="2667000"/>
          <a:ext cx="1676400" cy="1299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3" imgW="507960" imgH="393480" progId="Equation.DSMT4">
                  <p:embed/>
                </p:oleObj>
              </mc:Choice>
              <mc:Fallback>
                <p:oleObj name="Equation" r:id="rId3" imgW="507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0" y="2667000"/>
                        <a:ext cx="1676400" cy="12992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230352"/>
              </p:ext>
            </p:extLst>
          </p:nvPr>
        </p:nvGraphicFramePr>
        <p:xfrm>
          <a:off x="3810000" y="2667000"/>
          <a:ext cx="1752600" cy="126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5" imgW="596880" imgH="431640" progId="Equation.DSMT4">
                  <p:embed/>
                </p:oleObj>
              </mc:Choice>
              <mc:Fallback>
                <p:oleObj name="Equation" r:id="rId5" imgW="5968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0000" y="2667000"/>
                        <a:ext cx="1752600" cy="1267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331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827604"/>
              </p:ext>
            </p:extLst>
          </p:nvPr>
        </p:nvGraphicFramePr>
        <p:xfrm>
          <a:off x="1143000" y="2590800"/>
          <a:ext cx="7151340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3" imgW="1650960" imgH="291960" progId="Equation.DSMT4">
                  <p:embed/>
                </p:oleObj>
              </mc:Choice>
              <mc:Fallback>
                <p:oleObj name="Equation" r:id="rId3" imgW="16509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2590800"/>
                        <a:ext cx="7151340" cy="1189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864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Exterior Angle Theorem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5600" y="2578755"/>
            <a:ext cx="5611047" cy="3952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8200" y="1980055"/>
            <a:ext cx="31512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u="none" strike="noStrike" baseline="0" dirty="0" smtClean="0">
                <a:latin typeface="TimesNewRomanPSMT"/>
              </a:rPr>
              <a:t>m</a:t>
            </a:r>
            <a:r>
              <a:rPr lang="en-US" sz="2800" dirty="0" smtClean="0">
                <a:latin typeface="EuclidSymbol"/>
              </a:rPr>
              <a:t>&lt;</a:t>
            </a:r>
            <a:r>
              <a:rPr lang="en-US" sz="2800" b="0" i="0" u="none" strike="noStrike" baseline="0" dirty="0" smtClean="0">
                <a:latin typeface="TimesNewRomanPSMT"/>
              </a:rPr>
              <a:t>1</a:t>
            </a:r>
            <a:r>
              <a:rPr lang="en-US" sz="2800" b="0" i="0" u="none" strike="noStrike" baseline="0" dirty="0" smtClean="0">
                <a:latin typeface="EuclidSymbol"/>
              </a:rPr>
              <a:t>= </a:t>
            </a:r>
            <a:r>
              <a:rPr lang="en-US" sz="2800" b="0" i="0" u="none" strike="noStrike" baseline="0" dirty="0" smtClean="0">
                <a:latin typeface="TimesNewRomanPSMT"/>
              </a:rPr>
              <a:t>m</a:t>
            </a:r>
            <a:r>
              <a:rPr lang="en-US" sz="2800" dirty="0" smtClean="0">
                <a:latin typeface="EuclidSymbol"/>
              </a:rPr>
              <a:t>&lt;</a:t>
            </a:r>
            <a:r>
              <a:rPr lang="en-US" sz="2800" b="0" i="0" u="none" strike="noStrike" baseline="0" dirty="0" smtClean="0">
                <a:latin typeface="TimesNewRomanPSMT"/>
              </a:rPr>
              <a:t>2</a:t>
            </a:r>
            <a:r>
              <a:rPr lang="en-US" sz="2800" b="0" i="0" u="none" strike="noStrike" baseline="0" dirty="0" smtClean="0">
                <a:latin typeface="EuclidSymbol"/>
              </a:rPr>
              <a:t>+</a:t>
            </a:r>
            <a:r>
              <a:rPr lang="en-US" sz="2800" b="0" i="0" u="none" strike="noStrike" baseline="0" dirty="0" smtClean="0">
                <a:latin typeface="TimesNewRomanPSMT"/>
              </a:rPr>
              <a:t>m</a:t>
            </a:r>
            <a:r>
              <a:rPr lang="en-US" sz="2800" dirty="0" smtClean="0">
                <a:latin typeface="EuclidSymbol"/>
              </a:rPr>
              <a:t>&lt;3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556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Partition a directed segment into a given ratio.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76600"/>
            <a:ext cx="7437939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546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Study Guide Handout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62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Precise definitions:</a:t>
            </a:r>
          </a:p>
          <a:p>
            <a:pPr lvl="1"/>
            <a:r>
              <a:rPr lang="en-US" dirty="0" smtClean="0"/>
              <a:t>Angle</a:t>
            </a:r>
          </a:p>
          <a:p>
            <a:pPr lvl="1"/>
            <a:r>
              <a:rPr lang="en-US" dirty="0" smtClean="0"/>
              <a:t>Circle</a:t>
            </a:r>
          </a:p>
          <a:p>
            <a:pPr lvl="1"/>
            <a:r>
              <a:rPr lang="en-US" dirty="0" smtClean="0"/>
              <a:t>Perpendicular lines</a:t>
            </a:r>
          </a:p>
          <a:p>
            <a:pPr lvl="1"/>
            <a:r>
              <a:rPr lang="en-US" dirty="0" smtClean="0"/>
              <a:t>Parallel lines</a:t>
            </a:r>
          </a:p>
          <a:p>
            <a:pPr lvl="1"/>
            <a:r>
              <a:rPr lang="en-US" dirty="0" smtClean="0"/>
              <a:t>Line Segment</a:t>
            </a:r>
          </a:p>
        </p:txBody>
      </p:sp>
    </p:spTree>
    <p:extLst>
      <p:ext uri="{BB962C8B-B14F-4D97-AF65-F5344CB8AC3E}">
        <p14:creationId xmlns:p14="http://schemas.microsoft.com/office/powerpoint/2010/main" val="134244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5 -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 transformations in the plane</a:t>
            </a:r>
          </a:p>
          <a:p>
            <a:pPr lvl="1"/>
            <a:r>
              <a:rPr lang="en-US" dirty="0" smtClean="0"/>
              <a:t>Compare rigid and non-rigid</a:t>
            </a:r>
          </a:p>
          <a:p>
            <a:pPr lvl="2"/>
            <a:r>
              <a:rPr lang="en-US" dirty="0" smtClean="0"/>
              <a:t>Translations</a:t>
            </a:r>
          </a:p>
          <a:p>
            <a:pPr lvl="2"/>
            <a:r>
              <a:rPr lang="en-US" dirty="0" smtClean="0"/>
              <a:t>Rotations</a:t>
            </a:r>
          </a:p>
          <a:p>
            <a:pPr lvl="2"/>
            <a:r>
              <a:rPr lang="en-US" dirty="0" smtClean="0"/>
              <a:t>Reflections</a:t>
            </a:r>
          </a:p>
          <a:p>
            <a:pPr lvl="1"/>
            <a:r>
              <a:rPr lang="en-US" dirty="0" smtClean="0"/>
              <a:t>Understand Dilations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991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shapes –</a:t>
            </a:r>
          </a:p>
          <a:p>
            <a:pPr lvl="1"/>
            <a:r>
              <a:rPr lang="en-US" dirty="0" smtClean="0"/>
              <a:t>Determine which sequence of rotations and reflections would map it on itself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Develop definitions of rotations, reflections and translations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80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9400" y="1795549"/>
            <a:ext cx="6094024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8200" y="18288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 </a:t>
            </a:r>
            <a:r>
              <a:rPr lang="en-US" b="1" i="1" dirty="0"/>
              <a:t>translation </a:t>
            </a:r>
            <a:r>
              <a:rPr lang="en-US" dirty="0"/>
              <a:t>maps every two points</a:t>
            </a:r>
          </a:p>
          <a:p>
            <a:r>
              <a:rPr lang="en-US" i="1" dirty="0"/>
              <a:t>P </a:t>
            </a:r>
            <a:r>
              <a:rPr lang="en-US" dirty="0"/>
              <a:t>and </a:t>
            </a:r>
            <a:r>
              <a:rPr lang="en-US" i="1" dirty="0"/>
              <a:t>Q </a:t>
            </a:r>
            <a:r>
              <a:rPr lang="en-US" dirty="0"/>
              <a:t>to points </a:t>
            </a:r>
            <a:r>
              <a:rPr lang="en-US" i="1" dirty="0"/>
              <a:t>P' </a:t>
            </a:r>
            <a:r>
              <a:rPr lang="en-US" dirty="0"/>
              <a:t>and </a:t>
            </a:r>
            <a:r>
              <a:rPr lang="en-US" i="1" dirty="0"/>
              <a:t>Q' </a:t>
            </a:r>
            <a:r>
              <a:rPr lang="en-US" dirty="0"/>
              <a:t>so that</a:t>
            </a:r>
          </a:p>
          <a:p>
            <a:r>
              <a:rPr lang="en-US" dirty="0"/>
              <a:t>the following properties are true:</a:t>
            </a:r>
          </a:p>
          <a:p>
            <a:r>
              <a:rPr lang="en-US" dirty="0"/>
              <a:t>● </a:t>
            </a:r>
            <a:r>
              <a:rPr lang="en-US" i="1" dirty="0"/>
              <a:t>PP' </a:t>
            </a:r>
            <a:r>
              <a:rPr lang="en-US" dirty="0"/>
              <a:t>= </a:t>
            </a:r>
            <a:r>
              <a:rPr lang="en-US" i="1" dirty="0"/>
              <a:t>QQ'</a:t>
            </a:r>
          </a:p>
          <a:p>
            <a:r>
              <a:rPr lang="en-US" dirty="0"/>
              <a:t>● </a:t>
            </a:r>
            <a:r>
              <a:rPr lang="en-US" i="1" dirty="0"/>
              <a:t>PP</a:t>
            </a:r>
            <a:r>
              <a:rPr lang="en-US" dirty="0"/>
              <a:t>' </a:t>
            </a:r>
            <a:r>
              <a:rPr lang="en-US" i="1" dirty="0"/>
              <a:t>QQ</a:t>
            </a:r>
            <a:r>
              <a:rPr lang="en-US" dirty="0"/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22522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962400"/>
            <a:ext cx="4876800" cy="251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14400" y="1997839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 </a:t>
            </a:r>
            <a:r>
              <a:rPr lang="en-US" b="1" i="1" dirty="0"/>
              <a:t>reflection </a:t>
            </a:r>
            <a:r>
              <a:rPr lang="en-US" dirty="0"/>
              <a:t>across a line </a:t>
            </a:r>
            <a:r>
              <a:rPr lang="en-US" i="1" dirty="0"/>
              <a:t>m </a:t>
            </a:r>
            <a:r>
              <a:rPr lang="en-US" dirty="0"/>
              <a:t>maps </a:t>
            </a:r>
            <a:r>
              <a:rPr lang="en-US" dirty="0" smtClean="0"/>
              <a:t>every point </a:t>
            </a:r>
            <a:r>
              <a:rPr lang="en-US" i="1" dirty="0"/>
              <a:t>R </a:t>
            </a:r>
            <a:r>
              <a:rPr lang="en-US" dirty="0"/>
              <a:t>to </a:t>
            </a:r>
            <a:r>
              <a:rPr lang="en-US" i="1" dirty="0"/>
              <a:t>R' </a:t>
            </a:r>
            <a:r>
              <a:rPr lang="en-US" dirty="0"/>
              <a:t>so that the following </a:t>
            </a:r>
            <a:r>
              <a:rPr lang="en-US" dirty="0" smtClean="0"/>
              <a:t>properties are </a:t>
            </a:r>
            <a:r>
              <a:rPr lang="en-US" dirty="0"/>
              <a:t>true:</a:t>
            </a:r>
          </a:p>
          <a:p>
            <a:r>
              <a:rPr lang="en-US" dirty="0"/>
              <a:t>● If </a:t>
            </a:r>
            <a:r>
              <a:rPr lang="en-US" i="1" dirty="0"/>
              <a:t>R </a:t>
            </a:r>
            <a:r>
              <a:rPr lang="en-US" dirty="0"/>
              <a:t>is not on </a:t>
            </a:r>
            <a:r>
              <a:rPr lang="en-US" i="1" dirty="0"/>
              <a:t>m</a:t>
            </a:r>
            <a:r>
              <a:rPr lang="en-US" dirty="0"/>
              <a:t>, then </a:t>
            </a:r>
            <a:r>
              <a:rPr lang="en-US" i="1" dirty="0"/>
              <a:t>m </a:t>
            </a:r>
            <a:r>
              <a:rPr lang="en-US" dirty="0"/>
              <a:t>is </a:t>
            </a:r>
            <a:r>
              <a:rPr lang="en-US" dirty="0" smtClean="0"/>
              <a:t>the perpendicular </a:t>
            </a:r>
            <a:r>
              <a:rPr lang="en-US" dirty="0"/>
              <a:t>bisector of </a:t>
            </a:r>
            <a:r>
              <a:rPr lang="en-US" i="1" dirty="0"/>
              <a:t>RR</a:t>
            </a:r>
            <a:r>
              <a:rPr lang="en-US" dirty="0"/>
              <a:t>' .</a:t>
            </a:r>
          </a:p>
          <a:p>
            <a:r>
              <a:rPr lang="en-US" dirty="0"/>
              <a:t>● If </a:t>
            </a:r>
            <a:r>
              <a:rPr lang="en-US" i="1" dirty="0"/>
              <a:t>R </a:t>
            </a:r>
            <a:r>
              <a:rPr lang="en-US" dirty="0"/>
              <a:t>is on </a:t>
            </a:r>
            <a:r>
              <a:rPr lang="en-US" i="1" dirty="0"/>
              <a:t>m</a:t>
            </a:r>
            <a:r>
              <a:rPr lang="en-US" dirty="0"/>
              <a:t>, then </a:t>
            </a:r>
            <a:r>
              <a:rPr lang="en-US" i="1" dirty="0"/>
              <a:t>R </a:t>
            </a:r>
            <a:r>
              <a:rPr lang="en-US" dirty="0"/>
              <a:t>and </a:t>
            </a:r>
            <a:r>
              <a:rPr lang="en-US" i="1" dirty="0"/>
              <a:t>R' </a:t>
            </a:r>
            <a:r>
              <a:rPr lang="en-US" dirty="0"/>
              <a:t>are the </a:t>
            </a:r>
            <a:r>
              <a:rPr lang="en-US" dirty="0" smtClean="0"/>
              <a:t>same point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891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81600" y="1752600"/>
            <a:ext cx="3411915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66800" y="1524000"/>
            <a:ext cx="3276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 </a:t>
            </a:r>
            <a:r>
              <a:rPr lang="en-US" b="1" i="1" dirty="0"/>
              <a:t>rotation </a:t>
            </a:r>
            <a:r>
              <a:rPr lang="en-US" dirty="0"/>
              <a:t>of </a:t>
            </a:r>
            <a:r>
              <a:rPr lang="en-US" i="1" dirty="0" smtClean="0"/>
              <a:t>x</a:t>
            </a:r>
            <a:r>
              <a:rPr lang="en-US" dirty="0" smtClean="0"/>
              <a:t>° about </a:t>
            </a:r>
            <a:r>
              <a:rPr lang="en-US" dirty="0"/>
              <a:t>a point </a:t>
            </a:r>
            <a:r>
              <a:rPr lang="en-US" i="1" dirty="0"/>
              <a:t>Q </a:t>
            </a:r>
            <a:r>
              <a:rPr lang="en-US" dirty="0"/>
              <a:t>maps every</a:t>
            </a:r>
          </a:p>
          <a:p>
            <a:r>
              <a:rPr lang="en-US" dirty="0"/>
              <a:t>point </a:t>
            </a:r>
            <a:r>
              <a:rPr lang="en-US" i="1" dirty="0"/>
              <a:t>S </a:t>
            </a:r>
            <a:r>
              <a:rPr lang="en-US" dirty="0"/>
              <a:t>to </a:t>
            </a:r>
            <a:r>
              <a:rPr lang="en-US" i="1" dirty="0"/>
              <a:t>S' </a:t>
            </a:r>
            <a:r>
              <a:rPr lang="en-US" dirty="0"/>
              <a:t>so that the following properties</a:t>
            </a:r>
          </a:p>
          <a:p>
            <a:r>
              <a:rPr lang="en-US" dirty="0"/>
              <a:t>are true:</a:t>
            </a:r>
          </a:p>
          <a:p>
            <a:r>
              <a:rPr lang="en-US" dirty="0"/>
              <a:t>● </a:t>
            </a:r>
            <a:r>
              <a:rPr lang="en-US" i="1" dirty="0"/>
              <a:t>SQ </a:t>
            </a:r>
            <a:r>
              <a:rPr lang="en-US" dirty="0"/>
              <a:t>= </a:t>
            </a:r>
            <a:r>
              <a:rPr lang="en-US" i="1" dirty="0"/>
              <a:t>S' Q </a:t>
            </a:r>
            <a:r>
              <a:rPr lang="en-US" dirty="0"/>
              <a:t>and </a:t>
            </a:r>
            <a:r>
              <a:rPr lang="en-US" dirty="0" smtClean="0"/>
              <a:t>m&lt;</a:t>
            </a:r>
            <a:r>
              <a:rPr lang="en-US" i="1" dirty="0" smtClean="0"/>
              <a:t>SQS</a:t>
            </a:r>
            <a:r>
              <a:rPr lang="en-US" dirty="0"/>
              <a:t>' = </a:t>
            </a:r>
            <a:r>
              <a:rPr lang="en-US" i="1" dirty="0" smtClean="0"/>
              <a:t>x</a:t>
            </a:r>
            <a:r>
              <a:rPr lang="en-US" dirty="0" smtClean="0"/>
              <a:t>° </a:t>
            </a:r>
            <a:r>
              <a:rPr lang="en-US" dirty="0"/>
              <a:t>.</a:t>
            </a:r>
          </a:p>
          <a:p>
            <a:r>
              <a:rPr lang="en-US" dirty="0"/>
              <a:t>● </a:t>
            </a:r>
            <a:r>
              <a:rPr lang="en-US" dirty="0" err="1"/>
              <a:t>Preimage</a:t>
            </a:r>
            <a:r>
              <a:rPr lang="en-US" dirty="0"/>
              <a:t> point </a:t>
            </a:r>
            <a:r>
              <a:rPr lang="en-US" i="1" dirty="0"/>
              <a:t>Q </a:t>
            </a:r>
            <a:r>
              <a:rPr lang="en-US" dirty="0"/>
              <a:t>and image point </a:t>
            </a:r>
            <a:r>
              <a:rPr lang="en-US" i="1" dirty="0"/>
              <a:t>Q' </a:t>
            </a:r>
            <a:r>
              <a:rPr lang="en-US" dirty="0"/>
              <a:t>are</a:t>
            </a:r>
          </a:p>
          <a:p>
            <a:r>
              <a:rPr lang="en-US" dirty="0"/>
              <a:t>the same.</a:t>
            </a:r>
          </a:p>
          <a:p>
            <a:r>
              <a:rPr lang="en-US" dirty="0"/>
              <a:t>Note: </a:t>
            </a:r>
            <a:r>
              <a:rPr lang="en-US" i="1" dirty="0"/>
              <a:t>QS </a:t>
            </a:r>
            <a:r>
              <a:rPr lang="en-US" dirty="0"/>
              <a:t>and </a:t>
            </a:r>
            <a:r>
              <a:rPr lang="en-US" i="1" dirty="0"/>
              <a:t>QS</a:t>
            </a:r>
            <a:r>
              <a:rPr lang="en-US" dirty="0"/>
              <a:t>' are radii of a circle</a:t>
            </a:r>
          </a:p>
          <a:p>
            <a:r>
              <a:rPr lang="en-US" dirty="0"/>
              <a:t>with center </a:t>
            </a:r>
            <a:r>
              <a:rPr lang="en-US" i="1" dirty="0"/>
              <a:t>Q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580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018" y="1828800"/>
            <a:ext cx="4577163" cy="301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47800" y="5105400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Use the translation 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) → (</a:t>
            </a:r>
            <a:r>
              <a:rPr lang="en-US" i="1" dirty="0"/>
              <a:t>x </a:t>
            </a:r>
            <a:r>
              <a:rPr lang="en-US" dirty="0"/>
              <a:t>– 3, </a:t>
            </a:r>
            <a:r>
              <a:rPr lang="en-US" i="1" dirty="0"/>
              <a:t>y </a:t>
            </a:r>
            <a:r>
              <a:rPr lang="en-US" dirty="0"/>
              <a:t>+ 1).</a:t>
            </a:r>
          </a:p>
        </p:txBody>
      </p:sp>
    </p:spTree>
    <p:extLst>
      <p:ext uri="{BB962C8B-B14F-4D97-AF65-F5344CB8AC3E}">
        <p14:creationId xmlns:p14="http://schemas.microsoft.com/office/powerpoint/2010/main" val="344449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19600" y="1752600"/>
            <a:ext cx="4509376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" y="1752600"/>
            <a:ext cx="426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 smtClean="0">
                <a:latin typeface="TimesNewRomanPSMT"/>
              </a:rPr>
              <a:t>Describe every transformation that maps the given figure to itself.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26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350</Words>
  <Application>Microsoft Office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iRespondQuestionMaster</vt:lpstr>
      <vt:lpstr>iRespondGraphMaster</vt:lpstr>
      <vt:lpstr>Module</vt:lpstr>
      <vt:lpstr>Equation</vt:lpstr>
      <vt:lpstr>EOCT Review</vt:lpstr>
      <vt:lpstr>Key Ideas</vt:lpstr>
      <vt:lpstr>Unit 5 - Transformations</vt:lpstr>
      <vt:lpstr>Key Ideas</vt:lpstr>
      <vt:lpstr>Translations</vt:lpstr>
      <vt:lpstr>Reflections</vt:lpstr>
      <vt:lpstr>Rotations</vt:lpstr>
      <vt:lpstr>Examples</vt:lpstr>
      <vt:lpstr>Examples</vt:lpstr>
      <vt:lpstr>Unit 6 – Connecting Algebra and Geometry</vt:lpstr>
      <vt:lpstr>Geometric Problems</vt:lpstr>
      <vt:lpstr>Distance Formula</vt:lpstr>
      <vt:lpstr>Exterior Angle Theorem</vt:lpstr>
      <vt:lpstr>Key Ideas</vt:lpstr>
      <vt:lpstr>Review 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EOCT Review</dc:title>
  <dc:creator>Elizabeth Hayden</dc:creator>
  <cp:lastModifiedBy>Clark</cp:lastModifiedBy>
  <cp:revision>9</cp:revision>
  <dcterms:created xsi:type="dcterms:W3CDTF">2012-11-29T00:42:43Z</dcterms:created>
  <dcterms:modified xsi:type="dcterms:W3CDTF">2013-05-07T10:06:19Z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